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3"/>
  </p:notesMasterIdLst>
  <p:sldIdLst>
    <p:sldId id="397" r:id="rId2"/>
    <p:sldId id="398"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6" r:id="rId1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CD041-89FB-4D6A-87C0-4CC833432F14}" v="10" dt="2023-01-14T10:53:00.66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4"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1143000" y="685800"/>
            <a:ext cx="4572000" cy="3429000"/>
          </a:xfrm>
          <a:prstGeom prst="rect">
            <a:avLst/>
          </a:prstGeom>
        </p:spPr>
        <p:txBody>
          <a:bodyPr/>
          <a:lstStyle/>
          <a:p>
            <a:endParaRPr/>
          </a:p>
        </p:txBody>
      </p:sp>
      <p:sp>
        <p:nvSpPr>
          <p:cNvPr id="191" name="Shape 19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914400" y="2130425"/>
            <a:ext cx="10363200" cy="1470026"/>
          </a:xfrm>
          <a:prstGeom prst="rect">
            <a:avLst/>
          </a:prstGeom>
        </p:spPr>
        <p:txBody>
          <a:bodyPr/>
          <a:lstStyle/>
          <a:p>
            <a:r>
              <a:t>Texte du titre</a:t>
            </a:r>
          </a:p>
        </p:txBody>
      </p:sp>
      <p:sp>
        <p:nvSpPr>
          <p:cNvPr id="12" name="Texte niveau 1…"/>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Texte du titre"/>
          <p:cNvSpPr txBox="1">
            <a:spLocks noGrp="1"/>
          </p:cNvSpPr>
          <p:nvPr>
            <p:ph type="title"/>
          </p:nvPr>
        </p:nvSpPr>
        <p:spPr>
          <a:xfrm>
            <a:off x="2389715" y="4800600"/>
            <a:ext cx="7315202" cy="566738"/>
          </a:xfrm>
          <a:prstGeom prst="rect">
            <a:avLst/>
          </a:prstGeom>
        </p:spPr>
        <p:txBody>
          <a:bodyPr anchor="b"/>
          <a:lstStyle>
            <a:lvl1pPr algn="l">
              <a:defRPr sz="2000" b="1"/>
            </a:lvl1pPr>
          </a:lstStyle>
          <a:p>
            <a:r>
              <a:t>Texte du titre</a:t>
            </a:r>
          </a:p>
        </p:txBody>
      </p:sp>
      <p:sp>
        <p:nvSpPr>
          <p:cNvPr id="92" name="Picture Placeholder 2"/>
          <p:cNvSpPr>
            <a:spLocks noGrp="1"/>
          </p:cNvSpPr>
          <p:nvPr>
            <p:ph type="pic" sz="half" idx="21"/>
          </p:nvPr>
        </p:nvSpPr>
        <p:spPr>
          <a:xfrm>
            <a:off x="2389715" y="612775"/>
            <a:ext cx="7315202" cy="4114800"/>
          </a:xfrm>
          <a:prstGeom prst="rect">
            <a:avLst/>
          </a:prstGeom>
        </p:spPr>
        <p:txBody>
          <a:bodyPr lIns="91439" tIns="45719" rIns="91439" bIns="45719">
            <a:noAutofit/>
          </a:bodyPr>
          <a:lstStyle/>
          <a:p>
            <a:endParaRPr/>
          </a:p>
        </p:txBody>
      </p:sp>
      <p:sp>
        <p:nvSpPr>
          <p:cNvPr id="93" name="Texte niveau 1…"/>
          <p:cNvSpPr txBox="1">
            <a:spLocks noGrp="1"/>
          </p:cNvSpPr>
          <p:nvPr>
            <p:ph type="body" sz="quarter" idx="1"/>
          </p:nvPr>
        </p:nvSpPr>
        <p:spPr>
          <a:xfrm>
            <a:off x="2389715" y="5367337"/>
            <a:ext cx="73152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1524000" y="1122362"/>
            <a:ext cx="9144000" cy="2387601"/>
          </a:xfrm>
          <a:prstGeom prst="rect">
            <a:avLst/>
          </a:prstGeom>
        </p:spPr>
        <p:txBody>
          <a:bodyPr anchor="b"/>
          <a:lstStyle>
            <a:lvl1pPr>
              <a:lnSpc>
                <a:spcPct val="90000"/>
              </a:lnSpc>
              <a:defRPr sz="6000">
                <a:latin typeface="+mn-lt"/>
                <a:ea typeface="+mn-ea"/>
                <a:cs typeface="+mn-cs"/>
                <a:sym typeface="Calibri"/>
              </a:defRPr>
            </a:lvl1pPr>
          </a:lstStyle>
          <a:p>
            <a:r>
              <a:t>Texte du titre</a:t>
            </a:r>
          </a:p>
        </p:txBody>
      </p:sp>
      <p:sp>
        <p:nvSpPr>
          <p:cNvPr id="102" name="Texte niveau 1…"/>
          <p:cNvSpPr txBox="1">
            <a:spLocks noGrp="1"/>
          </p:cNvSpPr>
          <p:nvPr>
            <p:ph type="body" sz="quarter" idx="1"/>
          </p:nvPr>
        </p:nvSpPr>
        <p:spPr>
          <a:xfrm>
            <a:off x="1524000" y="3602037"/>
            <a:ext cx="9144000" cy="1655764"/>
          </a:xfrm>
          <a:prstGeom prst="rect">
            <a:avLst/>
          </a:prstGeom>
        </p:spPr>
        <p:txBody>
          <a:bodyPr/>
          <a:lstStyle>
            <a:lvl1pPr marL="0" indent="0" algn="ctr">
              <a:lnSpc>
                <a:spcPct val="90000"/>
              </a:lnSpc>
              <a:spcBef>
                <a:spcPts val="1000"/>
              </a:spcBef>
              <a:buSzTx/>
              <a:buFontTx/>
              <a:buNone/>
              <a:defRPr sz="2400">
                <a:latin typeface="+mn-lt"/>
                <a:ea typeface="+mn-ea"/>
                <a:cs typeface="+mn-cs"/>
                <a:sym typeface="Calibri"/>
              </a:defRPr>
            </a:lvl1pPr>
            <a:lvl2pPr marL="0" indent="0" algn="ctr">
              <a:lnSpc>
                <a:spcPct val="90000"/>
              </a:lnSpc>
              <a:spcBef>
                <a:spcPts val="1000"/>
              </a:spcBef>
              <a:buSzTx/>
              <a:buFontTx/>
              <a:buNone/>
              <a:defRPr sz="2400">
                <a:latin typeface="+mn-lt"/>
                <a:ea typeface="+mn-ea"/>
                <a:cs typeface="+mn-cs"/>
                <a:sym typeface="Calibri"/>
              </a:defRPr>
            </a:lvl2pPr>
            <a:lvl3pPr marL="0" indent="0" algn="ctr">
              <a:lnSpc>
                <a:spcPct val="90000"/>
              </a:lnSpc>
              <a:spcBef>
                <a:spcPts val="1000"/>
              </a:spcBef>
              <a:buSzTx/>
              <a:buFontTx/>
              <a:buNone/>
              <a:defRPr sz="2400">
                <a:latin typeface="+mn-lt"/>
                <a:ea typeface="+mn-ea"/>
                <a:cs typeface="+mn-cs"/>
                <a:sym typeface="Calibri"/>
              </a:defRPr>
            </a:lvl3pPr>
            <a:lvl4pPr marL="0" indent="0" algn="ctr">
              <a:lnSpc>
                <a:spcPct val="90000"/>
              </a:lnSpc>
              <a:spcBef>
                <a:spcPts val="1000"/>
              </a:spcBef>
              <a:buSzTx/>
              <a:buFontTx/>
              <a:buNone/>
              <a:defRPr sz="2400">
                <a:latin typeface="+mn-lt"/>
                <a:ea typeface="+mn-ea"/>
                <a:cs typeface="+mn-cs"/>
                <a:sym typeface="Calibri"/>
              </a:defRPr>
            </a:lvl4pPr>
            <a:lvl5pPr marL="0" indent="0" algn="ctr">
              <a:lnSpc>
                <a:spcPct val="90000"/>
              </a:lnSpc>
              <a:spcBef>
                <a:spcPts val="1000"/>
              </a:spcBef>
              <a:buSzTx/>
              <a:buFontTx/>
              <a:buNone/>
              <a:defRPr sz="24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Texte du titre"/>
          <p:cNvSpPr txBox="1">
            <a:spLocks noGrp="1"/>
          </p:cNvSpPr>
          <p:nvPr>
            <p:ph type="title"/>
          </p:nvPr>
        </p:nvSpPr>
        <p:spPr>
          <a:xfrm>
            <a:off x="838200" y="365125"/>
            <a:ext cx="10515600" cy="1325563"/>
          </a:xfrm>
          <a:prstGeom prst="rect">
            <a:avLst/>
          </a:prstGeom>
        </p:spPr>
        <p:txBody>
          <a:bodyPr/>
          <a:lstStyle>
            <a:lvl1pPr algn="l">
              <a:lnSpc>
                <a:spcPct val="90000"/>
              </a:lnSpc>
              <a:defRPr>
                <a:latin typeface="+mn-lt"/>
                <a:ea typeface="+mn-ea"/>
                <a:cs typeface="+mn-cs"/>
                <a:sym typeface="Calibri"/>
              </a:defRPr>
            </a:lvl1pPr>
          </a:lstStyle>
          <a:p>
            <a:r>
              <a:t>Texte du titre</a:t>
            </a:r>
          </a:p>
        </p:txBody>
      </p:sp>
      <p:sp>
        <p:nvSpPr>
          <p:cNvPr id="111" name="Texte niveau 1…"/>
          <p:cNvSpPr txBox="1">
            <a:spLocks noGrp="1"/>
          </p:cNvSpPr>
          <p:nvPr>
            <p:ph type="body" idx="1"/>
          </p:nvPr>
        </p:nvSpPr>
        <p:spPr>
          <a:xfrm>
            <a:off x="838200" y="1825625"/>
            <a:ext cx="10515600" cy="4351338"/>
          </a:xfrm>
          <a:prstGeom prst="rect">
            <a:avLst/>
          </a:prstGeom>
        </p:spPr>
        <p:txBody>
          <a:bodyPr/>
          <a:lstStyle>
            <a:lvl1pPr marL="228600" indent="-228600">
              <a:lnSpc>
                <a:spcPct val="90000"/>
              </a:lnSpc>
              <a:spcBef>
                <a:spcPts val="1000"/>
              </a:spcBef>
              <a:defRPr sz="2800">
                <a:latin typeface="+mn-lt"/>
                <a:ea typeface="+mn-ea"/>
                <a:cs typeface="+mn-cs"/>
                <a:sym typeface="Calibri"/>
              </a:defRPr>
            </a:lvl1pPr>
            <a:lvl2pPr marL="723900" indent="-266700">
              <a:lnSpc>
                <a:spcPct val="90000"/>
              </a:lnSpc>
              <a:spcBef>
                <a:spcPts val="1000"/>
              </a:spcBef>
              <a:buChar char="•"/>
              <a:defRPr sz="2800">
                <a:latin typeface="+mn-lt"/>
                <a:ea typeface="+mn-ea"/>
                <a:cs typeface="+mn-cs"/>
                <a:sym typeface="Calibri"/>
              </a:defRPr>
            </a:lvl2pPr>
            <a:lvl3pPr marL="1234438" indent="-320038">
              <a:lnSpc>
                <a:spcPct val="90000"/>
              </a:lnSpc>
              <a:spcBef>
                <a:spcPts val="1000"/>
              </a:spcBef>
              <a:defRPr sz="2800">
                <a:latin typeface="+mn-lt"/>
                <a:ea typeface="+mn-ea"/>
                <a:cs typeface="+mn-cs"/>
                <a:sym typeface="Calibri"/>
              </a:defRPr>
            </a:lvl3pPr>
            <a:lvl4pPr marL="1727200" indent="-355600">
              <a:lnSpc>
                <a:spcPct val="90000"/>
              </a:lnSpc>
              <a:spcBef>
                <a:spcPts val="1000"/>
              </a:spcBef>
              <a:buChar char="•"/>
              <a:defRPr sz="2800">
                <a:latin typeface="+mn-lt"/>
                <a:ea typeface="+mn-ea"/>
                <a:cs typeface="+mn-cs"/>
                <a:sym typeface="Calibri"/>
              </a:defRPr>
            </a:lvl4pPr>
            <a:lvl5pPr marL="2184400" indent="-355600">
              <a:lnSpc>
                <a:spcPct val="90000"/>
              </a:lnSpc>
              <a:spcBef>
                <a:spcPts val="1000"/>
              </a:spcBef>
              <a:buChar char="•"/>
              <a:defRPr sz="28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9" name="Texte du titre"/>
          <p:cNvSpPr txBox="1">
            <a:spLocks noGrp="1"/>
          </p:cNvSpPr>
          <p:nvPr>
            <p:ph type="title"/>
          </p:nvPr>
        </p:nvSpPr>
        <p:spPr>
          <a:xfrm>
            <a:off x="831850" y="1709738"/>
            <a:ext cx="10515600" cy="2852737"/>
          </a:xfrm>
          <a:prstGeom prst="rect">
            <a:avLst/>
          </a:prstGeom>
        </p:spPr>
        <p:txBody>
          <a:bodyPr anchor="b"/>
          <a:lstStyle>
            <a:lvl1pPr algn="l">
              <a:lnSpc>
                <a:spcPct val="90000"/>
              </a:lnSpc>
              <a:defRPr sz="6000">
                <a:latin typeface="+mn-lt"/>
                <a:ea typeface="+mn-ea"/>
                <a:cs typeface="+mn-cs"/>
                <a:sym typeface="Calibri"/>
              </a:defRPr>
            </a:lvl1pPr>
          </a:lstStyle>
          <a:p>
            <a:r>
              <a:t>Texte du titre</a:t>
            </a:r>
          </a:p>
        </p:txBody>
      </p:sp>
      <p:sp>
        <p:nvSpPr>
          <p:cNvPr id="120" name="Texte niveau 1…"/>
          <p:cNvSpPr txBox="1">
            <a:spLocks noGrp="1"/>
          </p:cNvSpPr>
          <p:nvPr>
            <p:ph type="body" sz="quarter" idx="1"/>
          </p:nvPr>
        </p:nvSpPr>
        <p:spPr>
          <a:xfrm>
            <a:off x="831850" y="4589462"/>
            <a:ext cx="10515600" cy="1500189"/>
          </a:xfrm>
          <a:prstGeom prst="rect">
            <a:avLst/>
          </a:prstGeom>
        </p:spPr>
        <p:txBody>
          <a:bodyPr/>
          <a:lstStyle>
            <a:lvl1pPr marL="0" indent="0">
              <a:lnSpc>
                <a:spcPct val="90000"/>
              </a:lnSpc>
              <a:spcBef>
                <a:spcPts val="1000"/>
              </a:spcBef>
              <a:buSzTx/>
              <a:buFontTx/>
              <a:buNone/>
              <a:defRPr sz="2400">
                <a:solidFill>
                  <a:srgbClr val="888888"/>
                </a:solidFill>
                <a:latin typeface="+mn-lt"/>
                <a:ea typeface="+mn-ea"/>
                <a:cs typeface="+mn-cs"/>
                <a:sym typeface="Calibri"/>
              </a:defRPr>
            </a:lvl1pPr>
            <a:lvl2pPr marL="0" indent="0">
              <a:lnSpc>
                <a:spcPct val="90000"/>
              </a:lnSpc>
              <a:spcBef>
                <a:spcPts val="1000"/>
              </a:spcBef>
              <a:buSzTx/>
              <a:buFontTx/>
              <a:buNone/>
              <a:defRPr sz="2400">
                <a:solidFill>
                  <a:srgbClr val="888888"/>
                </a:solidFill>
                <a:latin typeface="+mn-lt"/>
                <a:ea typeface="+mn-ea"/>
                <a:cs typeface="+mn-cs"/>
                <a:sym typeface="Calibri"/>
              </a:defRPr>
            </a:lvl2pPr>
            <a:lvl3pPr marL="0" indent="0">
              <a:lnSpc>
                <a:spcPct val="90000"/>
              </a:lnSpc>
              <a:spcBef>
                <a:spcPts val="1000"/>
              </a:spcBef>
              <a:buSzTx/>
              <a:buFontTx/>
              <a:buNone/>
              <a:defRPr sz="2400">
                <a:solidFill>
                  <a:srgbClr val="888888"/>
                </a:solidFill>
                <a:latin typeface="+mn-lt"/>
                <a:ea typeface="+mn-ea"/>
                <a:cs typeface="+mn-cs"/>
                <a:sym typeface="Calibri"/>
              </a:defRPr>
            </a:lvl3pPr>
            <a:lvl4pPr marL="0" indent="0">
              <a:lnSpc>
                <a:spcPct val="90000"/>
              </a:lnSpc>
              <a:spcBef>
                <a:spcPts val="1000"/>
              </a:spcBef>
              <a:buSzTx/>
              <a:buFontTx/>
              <a:buNone/>
              <a:defRPr sz="2400">
                <a:solidFill>
                  <a:srgbClr val="888888"/>
                </a:solidFill>
                <a:latin typeface="+mn-lt"/>
                <a:ea typeface="+mn-ea"/>
                <a:cs typeface="+mn-cs"/>
                <a:sym typeface="Calibri"/>
              </a:defRPr>
            </a:lvl4pPr>
            <a:lvl5pPr marL="0" indent="0">
              <a:lnSpc>
                <a:spcPct val="90000"/>
              </a:lnSpc>
              <a:spcBef>
                <a:spcPts val="1000"/>
              </a:spcBef>
              <a:buSzTx/>
              <a:buFontTx/>
              <a:buNone/>
              <a:defRPr sz="2400">
                <a:solidFill>
                  <a:srgbClr val="888888"/>
                </a:solidFill>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21"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8" name="Texte du titre"/>
          <p:cNvSpPr txBox="1">
            <a:spLocks noGrp="1"/>
          </p:cNvSpPr>
          <p:nvPr>
            <p:ph type="title"/>
          </p:nvPr>
        </p:nvSpPr>
        <p:spPr>
          <a:xfrm>
            <a:off x="838200" y="365125"/>
            <a:ext cx="10515600" cy="1325563"/>
          </a:xfrm>
          <a:prstGeom prst="rect">
            <a:avLst/>
          </a:prstGeom>
        </p:spPr>
        <p:txBody>
          <a:bodyPr/>
          <a:lstStyle>
            <a:lvl1pPr algn="l">
              <a:lnSpc>
                <a:spcPct val="90000"/>
              </a:lnSpc>
              <a:defRPr>
                <a:latin typeface="+mn-lt"/>
                <a:ea typeface="+mn-ea"/>
                <a:cs typeface="+mn-cs"/>
                <a:sym typeface="Calibri"/>
              </a:defRPr>
            </a:lvl1pPr>
          </a:lstStyle>
          <a:p>
            <a:r>
              <a:t>Texte du titre</a:t>
            </a:r>
          </a:p>
        </p:txBody>
      </p:sp>
      <p:sp>
        <p:nvSpPr>
          <p:cNvPr id="129" name="Texte niveau 1…"/>
          <p:cNvSpPr txBox="1">
            <a:spLocks noGrp="1"/>
          </p:cNvSpPr>
          <p:nvPr>
            <p:ph type="body" sz="half" idx="1"/>
          </p:nvPr>
        </p:nvSpPr>
        <p:spPr>
          <a:xfrm>
            <a:off x="838200" y="1825625"/>
            <a:ext cx="5181600" cy="4351338"/>
          </a:xfrm>
          <a:prstGeom prst="rect">
            <a:avLst/>
          </a:prstGeom>
        </p:spPr>
        <p:txBody>
          <a:bodyPr/>
          <a:lstStyle>
            <a:lvl1pPr marL="228600" indent="-228600">
              <a:lnSpc>
                <a:spcPct val="90000"/>
              </a:lnSpc>
              <a:spcBef>
                <a:spcPts val="1000"/>
              </a:spcBef>
              <a:defRPr sz="2800">
                <a:latin typeface="+mn-lt"/>
                <a:ea typeface="+mn-ea"/>
                <a:cs typeface="+mn-cs"/>
                <a:sym typeface="Calibri"/>
              </a:defRPr>
            </a:lvl1pPr>
            <a:lvl2pPr marL="723900" indent="-266700">
              <a:lnSpc>
                <a:spcPct val="90000"/>
              </a:lnSpc>
              <a:spcBef>
                <a:spcPts val="1000"/>
              </a:spcBef>
              <a:buChar char="•"/>
              <a:defRPr sz="2800">
                <a:latin typeface="+mn-lt"/>
                <a:ea typeface="+mn-ea"/>
                <a:cs typeface="+mn-cs"/>
                <a:sym typeface="Calibri"/>
              </a:defRPr>
            </a:lvl2pPr>
            <a:lvl3pPr marL="1234438" indent="-320038">
              <a:lnSpc>
                <a:spcPct val="90000"/>
              </a:lnSpc>
              <a:spcBef>
                <a:spcPts val="1000"/>
              </a:spcBef>
              <a:defRPr sz="2800">
                <a:latin typeface="+mn-lt"/>
                <a:ea typeface="+mn-ea"/>
                <a:cs typeface="+mn-cs"/>
                <a:sym typeface="Calibri"/>
              </a:defRPr>
            </a:lvl3pPr>
            <a:lvl4pPr marL="1727200" indent="-355600">
              <a:lnSpc>
                <a:spcPct val="90000"/>
              </a:lnSpc>
              <a:spcBef>
                <a:spcPts val="1000"/>
              </a:spcBef>
              <a:buChar char="•"/>
              <a:defRPr sz="2800">
                <a:latin typeface="+mn-lt"/>
                <a:ea typeface="+mn-ea"/>
                <a:cs typeface="+mn-cs"/>
                <a:sym typeface="Calibri"/>
              </a:defRPr>
            </a:lvl4pPr>
            <a:lvl5pPr marL="2184400" indent="-355600">
              <a:lnSpc>
                <a:spcPct val="90000"/>
              </a:lnSpc>
              <a:spcBef>
                <a:spcPts val="1000"/>
              </a:spcBef>
              <a:buChar char="•"/>
              <a:defRPr sz="28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30"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7" name="Texte du titre"/>
          <p:cNvSpPr txBox="1">
            <a:spLocks noGrp="1"/>
          </p:cNvSpPr>
          <p:nvPr>
            <p:ph type="title"/>
          </p:nvPr>
        </p:nvSpPr>
        <p:spPr>
          <a:xfrm>
            <a:off x="839787" y="365125"/>
            <a:ext cx="10515601" cy="1325563"/>
          </a:xfrm>
          <a:prstGeom prst="rect">
            <a:avLst/>
          </a:prstGeom>
        </p:spPr>
        <p:txBody>
          <a:bodyPr/>
          <a:lstStyle>
            <a:lvl1pPr algn="l">
              <a:lnSpc>
                <a:spcPct val="90000"/>
              </a:lnSpc>
              <a:defRPr>
                <a:latin typeface="+mn-lt"/>
                <a:ea typeface="+mn-ea"/>
                <a:cs typeface="+mn-cs"/>
                <a:sym typeface="Calibri"/>
              </a:defRPr>
            </a:lvl1pPr>
          </a:lstStyle>
          <a:p>
            <a:r>
              <a:t>Texte du titre</a:t>
            </a:r>
          </a:p>
        </p:txBody>
      </p:sp>
      <p:sp>
        <p:nvSpPr>
          <p:cNvPr id="138" name="Texte niveau 1…"/>
          <p:cNvSpPr txBox="1">
            <a:spLocks noGrp="1"/>
          </p:cNvSpPr>
          <p:nvPr>
            <p:ph type="body" sz="quarter" idx="1"/>
          </p:nvPr>
        </p:nvSpPr>
        <p:spPr>
          <a:xfrm>
            <a:off x="839787" y="1681163"/>
            <a:ext cx="5157790" cy="823914"/>
          </a:xfrm>
          <a:prstGeom prst="rect">
            <a:avLst/>
          </a:prstGeom>
        </p:spPr>
        <p:txBody>
          <a:bodyPr anchor="b"/>
          <a:lstStyle>
            <a:lvl1pPr marL="0" indent="0">
              <a:lnSpc>
                <a:spcPct val="90000"/>
              </a:lnSpc>
              <a:spcBef>
                <a:spcPts val="1000"/>
              </a:spcBef>
              <a:buSzTx/>
              <a:buFontTx/>
              <a:buNone/>
              <a:defRPr sz="2400" b="1">
                <a:latin typeface="+mn-lt"/>
                <a:ea typeface="+mn-ea"/>
                <a:cs typeface="+mn-cs"/>
                <a:sym typeface="Calibri"/>
              </a:defRPr>
            </a:lvl1pPr>
            <a:lvl2pPr marL="0" indent="0">
              <a:lnSpc>
                <a:spcPct val="90000"/>
              </a:lnSpc>
              <a:spcBef>
                <a:spcPts val="1000"/>
              </a:spcBef>
              <a:buSzTx/>
              <a:buFontTx/>
              <a:buNone/>
              <a:defRPr sz="2400" b="1">
                <a:latin typeface="+mn-lt"/>
                <a:ea typeface="+mn-ea"/>
                <a:cs typeface="+mn-cs"/>
                <a:sym typeface="Calibri"/>
              </a:defRPr>
            </a:lvl2pPr>
            <a:lvl3pPr marL="0" indent="0">
              <a:lnSpc>
                <a:spcPct val="90000"/>
              </a:lnSpc>
              <a:spcBef>
                <a:spcPts val="1000"/>
              </a:spcBef>
              <a:buSzTx/>
              <a:buFontTx/>
              <a:buNone/>
              <a:defRPr sz="2400" b="1">
                <a:latin typeface="+mn-lt"/>
                <a:ea typeface="+mn-ea"/>
                <a:cs typeface="+mn-cs"/>
                <a:sym typeface="Calibri"/>
              </a:defRPr>
            </a:lvl3pPr>
            <a:lvl4pPr marL="0" indent="0">
              <a:lnSpc>
                <a:spcPct val="90000"/>
              </a:lnSpc>
              <a:spcBef>
                <a:spcPts val="1000"/>
              </a:spcBef>
              <a:buSzTx/>
              <a:buFontTx/>
              <a:buNone/>
              <a:defRPr sz="2400" b="1">
                <a:latin typeface="+mn-lt"/>
                <a:ea typeface="+mn-ea"/>
                <a:cs typeface="+mn-cs"/>
                <a:sym typeface="Calibri"/>
              </a:defRPr>
            </a:lvl4pPr>
            <a:lvl5pPr marL="0" indent="0">
              <a:lnSpc>
                <a:spcPct val="90000"/>
              </a:lnSpc>
              <a:spcBef>
                <a:spcPts val="1000"/>
              </a:spcBef>
              <a:buSzTx/>
              <a:buFontTx/>
              <a:buNone/>
              <a:defRPr sz="2400" b="1">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3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140"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7" name="Texte du titre"/>
          <p:cNvSpPr txBox="1">
            <a:spLocks noGrp="1"/>
          </p:cNvSpPr>
          <p:nvPr>
            <p:ph type="title"/>
          </p:nvPr>
        </p:nvSpPr>
        <p:spPr>
          <a:xfrm>
            <a:off x="838200" y="365125"/>
            <a:ext cx="10515600" cy="1325563"/>
          </a:xfrm>
          <a:prstGeom prst="rect">
            <a:avLst/>
          </a:prstGeom>
        </p:spPr>
        <p:txBody>
          <a:bodyPr/>
          <a:lstStyle>
            <a:lvl1pPr algn="l">
              <a:lnSpc>
                <a:spcPct val="90000"/>
              </a:lnSpc>
              <a:defRPr>
                <a:latin typeface="+mn-lt"/>
                <a:ea typeface="+mn-ea"/>
                <a:cs typeface="+mn-cs"/>
                <a:sym typeface="Calibri"/>
              </a:defRPr>
            </a:lvl1pPr>
          </a:lstStyle>
          <a:p>
            <a:r>
              <a:t>Texte du titre</a:t>
            </a:r>
          </a:p>
        </p:txBody>
      </p:sp>
      <p:sp>
        <p:nvSpPr>
          <p:cNvPr id="148"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5"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2" name="Texte du titre"/>
          <p:cNvSpPr txBox="1">
            <a:spLocks noGrp="1"/>
          </p:cNvSpPr>
          <p:nvPr>
            <p:ph type="title"/>
          </p:nvPr>
        </p:nvSpPr>
        <p:spPr>
          <a:xfrm>
            <a:off x="839787" y="457200"/>
            <a:ext cx="3932240" cy="1600200"/>
          </a:xfrm>
          <a:prstGeom prst="rect">
            <a:avLst/>
          </a:prstGeom>
        </p:spPr>
        <p:txBody>
          <a:bodyPr anchor="b"/>
          <a:lstStyle>
            <a:lvl1pPr algn="l">
              <a:lnSpc>
                <a:spcPct val="90000"/>
              </a:lnSpc>
              <a:defRPr sz="3200">
                <a:latin typeface="+mn-lt"/>
                <a:ea typeface="+mn-ea"/>
                <a:cs typeface="+mn-cs"/>
                <a:sym typeface="Calibri"/>
              </a:defRPr>
            </a:lvl1pPr>
          </a:lstStyle>
          <a:p>
            <a:r>
              <a:t>Texte du titre</a:t>
            </a:r>
          </a:p>
        </p:txBody>
      </p:sp>
      <p:sp>
        <p:nvSpPr>
          <p:cNvPr id="163" name="Texte niveau 1…"/>
          <p:cNvSpPr txBox="1">
            <a:spLocks noGrp="1"/>
          </p:cNvSpPr>
          <p:nvPr>
            <p:ph type="body" sz="half" idx="1"/>
          </p:nvPr>
        </p:nvSpPr>
        <p:spPr>
          <a:xfrm>
            <a:off x="5183187" y="987425"/>
            <a:ext cx="6172202" cy="4873625"/>
          </a:xfrm>
          <a:prstGeom prst="rect">
            <a:avLst/>
          </a:prstGeom>
        </p:spPr>
        <p:txBody>
          <a:bodyPr/>
          <a:lstStyle>
            <a:lvl1pPr marL="228600" indent="-228600">
              <a:lnSpc>
                <a:spcPct val="90000"/>
              </a:lnSpc>
              <a:spcBef>
                <a:spcPts val="1000"/>
              </a:spcBef>
              <a:defRPr>
                <a:latin typeface="+mn-lt"/>
                <a:ea typeface="+mn-ea"/>
                <a:cs typeface="+mn-cs"/>
                <a:sym typeface="Calibri"/>
              </a:defRPr>
            </a:lvl1pPr>
            <a:lvl2pPr marL="718457" indent="-261257">
              <a:lnSpc>
                <a:spcPct val="90000"/>
              </a:lnSpc>
              <a:spcBef>
                <a:spcPts val="1000"/>
              </a:spcBef>
              <a:buChar char="•"/>
              <a:defRPr>
                <a:latin typeface="+mn-lt"/>
                <a:ea typeface="+mn-ea"/>
                <a:cs typeface="+mn-cs"/>
                <a:sym typeface="Calibri"/>
              </a:defRPr>
            </a:lvl2pPr>
            <a:lvl3pPr>
              <a:lnSpc>
                <a:spcPct val="90000"/>
              </a:lnSpc>
              <a:spcBef>
                <a:spcPts val="1000"/>
              </a:spcBef>
              <a:defRPr>
                <a:latin typeface="+mn-lt"/>
                <a:ea typeface="+mn-ea"/>
                <a:cs typeface="+mn-cs"/>
                <a:sym typeface="Calibri"/>
              </a:defRPr>
            </a:lvl3pPr>
            <a:lvl4pPr>
              <a:lnSpc>
                <a:spcPct val="90000"/>
              </a:lnSpc>
              <a:spcBef>
                <a:spcPts val="1000"/>
              </a:spcBef>
              <a:buChar char="•"/>
              <a:defRPr>
                <a:latin typeface="+mn-lt"/>
                <a:ea typeface="+mn-ea"/>
                <a:cs typeface="+mn-cs"/>
                <a:sym typeface="Calibri"/>
              </a:defRPr>
            </a:lvl4pPr>
            <a:lvl5pPr>
              <a:lnSpc>
                <a:spcPct val="90000"/>
              </a:lnSpc>
              <a:spcBef>
                <a:spcPts val="1000"/>
              </a:spcBef>
              <a:buChar char="•"/>
              <a:defRPr>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6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165"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2" name="Texte du titre"/>
          <p:cNvSpPr txBox="1">
            <a:spLocks noGrp="1"/>
          </p:cNvSpPr>
          <p:nvPr>
            <p:ph type="title"/>
          </p:nvPr>
        </p:nvSpPr>
        <p:spPr>
          <a:xfrm>
            <a:off x="839787" y="457200"/>
            <a:ext cx="3932240" cy="1600200"/>
          </a:xfrm>
          <a:prstGeom prst="rect">
            <a:avLst/>
          </a:prstGeom>
        </p:spPr>
        <p:txBody>
          <a:bodyPr anchor="b"/>
          <a:lstStyle>
            <a:lvl1pPr algn="l">
              <a:lnSpc>
                <a:spcPct val="90000"/>
              </a:lnSpc>
              <a:defRPr sz="3200">
                <a:latin typeface="+mn-lt"/>
                <a:ea typeface="+mn-ea"/>
                <a:cs typeface="+mn-cs"/>
                <a:sym typeface="Calibri"/>
              </a:defRPr>
            </a:lvl1pPr>
          </a:lstStyle>
          <a:p>
            <a:r>
              <a:t>Texte du titre</a:t>
            </a:r>
          </a:p>
        </p:txBody>
      </p:sp>
      <p:sp>
        <p:nvSpPr>
          <p:cNvPr id="17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174" name="Texte niveau 1…"/>
          <p:cNvSpPr txBox="1">
            <a:spLocks noGrp="1"/>
          </p:cNvSpPr>
          <p:nvPr>
            <p:ph type="body" sz="quarter" idx="1"/>
          </p:nvPr>
        </p:nvSpPr>
        <p:spPr>
          <a:xfrm>
            <a:off x="839787" y="2057400"/>
            <a:ext cx="3932240" cy="3811588"/>
          </a:xfrm>
          <a:prstGeom prst="rect">
            <a:avLst/>
          </a:prstGeom>
        </p:spPr>
        <p:txBody>
          <a:bodyPr/>
          <a:lstStyle>
            <a:lvl1pPr marL="0" indent="0">
              <a:lnSpc>
                <a:spcPct val="90000"/>
              </a:lnSpc>
              <a:spcBef>
                <a:spcPts val="1000"/>
              </a:spcBef>
              <a:buSzTx/>
              <a:buFontTx/>
              <a:buNone/>
              <a:defRPr sz="1600">
                <a:latin typeface="+mn-lt"/>
                <a:ea typeface="+mn-ea"/>
                <a:cs typeface="+mn-cs"/>
                <a:sym typeface="Calibri"/>
              </a:defRPr>
            </a:lvl1pPr>
            <a:lvl2pPr marL="0" indent="0">
              <a:lnSpc>
                <a:spcPct val="90000"/>
              </a:lnSpc>
              <a:spcBef>
                <a:spcPts val="1000"/>
              </a:spcBef>
              <a:buSzTx/>
              <a:buFontTx/>
              <a:buNone/>
              <a:defRPr sz="1600">
                <a:latin typeface="+mn-lt"/>
                <a:ea typeface="+mn-ea"/>
                <a:cs typeface="+mn-cs"/>
                <a:sym typeface="Calibri"/>
              </a:defRPr>
            </a:lvl2pPr>
            <a:lvl3pPr marL="0" indent="0">
              <a:lnSpc>
                <a:spcPct val="90000"/>
              </a:lnSpc>
              <a:spcBef>
                <a:spcPts val="1000"/>
              </a:spcBef>
              <a:buSzTx/>
              <a:buFontTx/>
              <a:buNone/>
              <a:defRPr sz="1600">
                <a:latin typeface="+mn-lt"/>
                <a:ea typeface="+mn-ea"/>
                <a:cs typeface="+mn-cs"/>
                <a:sym typeface="Calibri"/>
              </a:defRPr>
            </a:lvl3pPr>
            <a:lvl4pPr marL="0" indent="0">
              <a:lnSpc>
                <a:spcPct val="90000"/>
              </a:lnSpc>
              <a:spcBef>
                <a:spcPts val="1000"/>
              </a:spcBef>
              <a:buSzTx/>
              <a:buFontTx/>
              <a:buNone/>
              <a:defRPr sz="1600">
                <a:latin typeface="+mn-lt"/>
                <a:ea typeface="+mn-ea"/>
                <a:cs typeface="+mn-cs"/>
                <a:sym typeface="Calibri"/>
              </a:defRPr>
            </a:lvl4pPr>
            <a:lvl5pPr marL="0" indent="0">
              <a:lnSpc>
                <a:spcPct val="90000"/>
              </a:lnSpc>
              <a:spcBef>
                <a:spcPts val="1000"/>
              </a:spcBef>
              <a:buSzTx/>
              <a:buFontTx/>
              <a:buNone/>
              <a:defRPr sz="16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75" name="Numéro de diapositive"/>
          <p:cNvSpPr txBox="1">
            <a:spLocks noGrp="1"/>
          </p:cNvSpPr>
          <p:nvPr>
            <p:ph type="sldNum" sz="quarter" idx="2"/>
          </p:nvPr>
        </p:nvSpPr>
        <p:spPr>
          <a:xfrm>
            <a:off x="11095178" y="6404293"/>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 name="Texte du titre"/>
          <p:cNvSpPr txBox="1">
            <a:spLocks noGrp="1"/>
          </p:cNvSpPr>
          <p:nvPr>
            <p:ph type="title"/>
          </p:nvPr>
        </p:nvSpPr>
        <p:spPr>
          <a:xfrm>
            <a:off x="914400" y="2130425"/>
            <a:ext cx="10363200" cy="1470026"/>
          </a:xfrm>
          <a:prstGeom prst="rect">
            <a:avLst/>
          </a:prstGeom>
        </p:spPr>
        <p:txBody>
          <a:bodyPr/>
          <a:lstStyle/>
          <a:p>
            <a:r>
              <a:t>Texte du titre</a:t>
            </a:r>
          </a:p>
        </p:txBody>
      </p:sp>
      <p:sp>
        <p:nvSpPr>
          <p:cNvPr id="21" name="Texte niveau 1…"/>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82" name="Texte du titre"/>
          <p:cNvSpPr txBox="1">
            <a:spLocks noGrp="1"/>
          </p:cNvSpPr>
          <p:nvPr>
            <p:ph type="title"/>
          </p:nvPr>
        </p:nvSpPr>
        <p:spPr>
          <a:prstGeom prst="rect">
            <a:avLst/>
          </a:prstGeom>
        </p:spPr>
        <p:txBody>
          <a:bodyPr/>
          <a:lstStyle>
            <a:lvl1pPr algn="l">
              <a:lnSpc>
                <a:spcPct val="90000"/>
              </a:lnSpc>
              <a:defRPr>
                <a:latin typeface="+mn-lt"/>
                <a:ea typeface="+mn-ea"/>
                <a:cs typeface="+mn-cs"/>
                <a:sym typeface="Calibri"/>
              </a:defRPr>
            </a:lvl1pPr>
          </a:lstStyle>
          <a:p>
            <a:r>
              <a:t>Texte du titre</a:t>
            </a:r>
          </a:p>
        </p:txBody>
      </p:sp>
      <p:sp>
        <p:nvSpPr>
          <p:cNvPr id="183" name="Texte niveau 1…"/>
          <p:cNvSpPr txBox="1">
            <a:spLocks noGrp="1"/>
          </p:cNvSpPr>
          <p:nvPr>
            <p:ph type="body" sz="half" idx="1"/>
          </p:nvPr>
        </p:nvSpPr>
        <p:spPr>
          <a:xfrm>
            <a:off x="6197600" y="1600200"/>
            <a:ext cx="5384800" cy="4525965"/>
          </a:xfrm>
          <a:prstGeom prst="rect">
            <a:avLst/>
          </a:prstGeom>
        </p:spPr>
        <p:txBody>
          <a:bodyPr/>
          <a:lstStyle>
            <a:lvl1pPr marL="228600" indent="-228600">
              <a:lnSpc>
                <a:spcPct val="90000"/>
              </a:lnSpc>
              <a:spcBef>
                <a:spcPts val="1000"/>
              </a:spcBef>
              <a:defRPr sz="2800">
                <a:latin typeface="+mn-lt"/>
                <a:ea typeface="+mn-ea"/>
                <a:cs typeface="+mn-cs"/>
                <a:sym typeface="Calibri"/>
              </a:defRPr>
            </a:lvl1pPr>
            <a:lvl2pPr marL="723900" indent="-266700">
              <a:lnSpc>
                <a:spcPct val="90000"/>
              </a:lnSpc>
              <a:spcBef>
                <a:spcPts val="1000"/>
              </a:spcBef>
              <a:buChar char="•"/>
              <a:defRPr sz="2800">
                <a:latin typeface="+mn-lt"/>
                <a:ea typeface="+mn-ea"/>
                <a:cs typeface="+mn-cs"/>
                <a:sym typeface="Calibri"/>
              </a:defRPr>
            </a:lvl2pPr>
            <a:lvl3pPr marL="1234438" indent="-320038">
              <a:lnSpc>
                <a:spcPct val="90000"/>
              </a:lnSpc>
              <a:spcBef>
                <a:spcPts val="1000"/>
              </a:spcBef>
              <a:defRPr sz="2800">
                <a:latin typeface="+mn-lt"/>
                <a:ea typeface="+mn-ea"/>
                <a:cs typeface="+mn-cs"/>
                <a:sym typeface="Calibri"/>
              </a:defRPr>
            </a:lvl3pPr>
            <a:lvl4pPr marL="1727200" indent="-355600">
              <a:lnSpc>
                <a:spcPct val="90000"/>
              </a:lnSpc>
              <a:spcBef>
                <a:spcPts val="1000"/>
              </a:spcBef>
              <a:buChar char="•"/>
              <a:defRPr sz="2800">
                <a:latin typeface="+mn-lt"/>
                <a:ea typeface="+mn-ea"/>
                <a:cs typeface="+mn-cs"/>
                <a:sym typeface="Calibri"/>
              </a:defRPr>
            </a:lvl4pPr>
            <a:lvl5pPr marL="2184400" indent="-355600">
              <a:lnSpc>
                <a:spcPct val="90000"/>
              </a:lnSpc>
              <a:spcBef>
                <a:spcPts val="1000"/>
              </a:spcBef>
              <a:buChar char="•"/>
              <a:defRPr sz="2800">
                <a:latin typeface="+mn-lt"/>
                <a:ea typeface="+mn-ea"/>
                <a:cs typeface="+mn-cs"/>
                <a:sym typeface="Calibri"/>
              </a:defRPr>
            </a:lvl5pPr>
          </a:lstStyle>
          <a:p>
            <a:r>
              <a:t>Texte niveau 1</a:t>
            </a:r>
          </a:p>
          <a:p>
            <a:pPr lvl="1"/>
            <a:r>
              <a:t>Texte niveau 2</a:t>
            </a:r>
          </a:p>
          <a:p>
            <a:pPr lvl="2"/>
            <a:r>
              <a:t>Texte niveau 3</a:t>
            </a:r>
          </a:p>
          <a:p>
            <a:pPr lvl="3"/>
            <a:r>
              <a:t>Texte niveau 4</a:t>
            </a:r>
          </a:p>
          <a:p>
            <a:pPr lvl="4"/>
            <a:r>
              <a:t>Texte niveau 5</a:t>
            </a:r>
          </a:p>
        </p:txBody>
      </p:sp>
      <p:sp>
        <p:nvSpPr>
          <p:cNvPr id="184" name="Numéro de diapositive"/>
          <p:cNvSpPr txBox="1">
            <a:spLocks noGrp="1"/>
          </p:cNvSpPr>
          <p:nvPr>
            <p:ph type="sldNum" sz="quarter" idx="2"/>
          </p:nvPr>
        </p:nvSpPr>
        <p:spPr>
          <a:xfrm>
            <a:off x="11323778" y="6404295"/>
            <a:ext cx="258623" cy="269239"/>
          </a:xfrm>
          <a:prstGeom prst="rect">
            <a:avLst/>
          </a:prstGeom>
        </p:spPr>
        <p:txBody>
          <a:bodyPr/>
          <a:lstStyle>
            <a:lvl1pPr>
              <a:defRPr>
                <a:latin typeface="+mn-lt"/>
                <a:ea typeface="+mn-ea"/>
                <a:cs typeface="+mn-cs"/>
                <a:sym typeface="Calibri"/>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t>Texte du titre</a:t>
            </a:r>
          </a:p>
        </p:txBody>
      </p:sp>
      <p:sp>
        <p:nvSpPr>
          <p:cNvPr id="30"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963084" y="4406901"/>
            <a:ext cx="10363201" cy="1362077"/>
          </a:xfrm>
          <a:prstGeom prst="rect">
            <a:avLst/>
          </a:prstGeom>
        </p:spPr>
        <p:txBody>
          <a:bodyPr anchor="t"/>
          <a:lstStyle>
            <a:lvl1pPr algn="l">
              <a:defRPr sz="4000" b="1" cap="all"/>
            </a:lvl1pPr>
          </a:lstStyle>
          <a:p>
            <a:r>
              <a:t>Texte du titre</a:t>
            </a:r>
          </a:p>
        </p:txBody>
      </p:sp>
      <p:sp>
        <p:nvSpPr>
          <p:cNvPr id="39" name="Texte niveau 1…"/>
          <p:cNvSpPr txBox="1">
            <a:spLocks noGrp="1"/>
          </p:cNvSpPr>
          <p:nvPr>
            <p:ph type="body" sz="quarter" idx="1"/>
          </p:nvPr>
        </p:nvSpPr>
        <p:spPr>
          <a:xfrm>
            <a:off x="963084" y="2906713"/>
            <a:ext cx="103632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Texte du titre"/>
          <p:cNvSpPr txBox="1">
            <a:spLocks noGrp="1"/>
          </p:cNvSpPr>
          <p:nvPr>
            <p:ph type="title"/>
          </p:nvPr>
        </p:nvSpPr>
        <p:spPr>
          <a:prstGeom prst="rect">
            <a:avLst/>
          </a:prstGeom>
        </p:spPr>
        <p:txBody>
          <a:bodyPr/>
          <a:lstStyle/>
          <a:p>
            <a:r>
              <a:t>Texte du titre</a:t>
            </a:r>
          </a:p>
        </p:txBody>
      </p:sp>
      <p:sp>
        <p:nvSpPr>
          <p:cNvPr id="48" name="Texte niveau 1…"/>
          <p:cNvSpPr txBox="1">
            <a:spLocks noGrp="1"/>
          </p:cNvSpPr>
          <p:nvPr>
            <p:ph type="body" sz="half" idx="1"/>
          </p:nvPr>
        </p:nvSpPr>
        <p:spPr>
          <a:xfrm>
            <a:off x="609600" y="1600200"/>
            <a:ext cx="5384800" cy="4525965"/>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Texte niveau 1</a:t>
            </a:r>
          </a:p>
          <a:p>
            <a:pPr lvl="1"/>
            <a:r>
              <a:t>Texte niveau 2</a:t>
            </a:r>
          </a:p>
          <a:p>
            <a:pPr lvl="2"/>
            <a:r>
              <a:t>Texte niveau 3</a:t>
            </a:r>
          </a:p>
          <a:p>
            <a:pPr lvl="3"/>
            <a:r>
              <a:t>Texte niveau 4</a:t>
            </a:r>
          </a:p>
          <a:p>
            <a:pPr lvl="4"/>
            <a:r>
              <a:t>Texte niveau 5</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Texte niveau 1</a:t>
            </a:r>
          </a:p>
          <a:p>
            <a:pPr lvl="1"/>
            <a:r>
              <a:t>Texte niveau 2</a:t>
            </a:r>
          </a:p>
          <a:p>
            <a:pPr lvl="2"/>
            <a:r>
              <a:t>Texte niveau 3</a:t>
            </a:r>
          </a:p>
          <a:p>
            <a:pPr lvl="3"/>
            <a:r>
              <a:t>Texte niveau 4</a:t>
            </a:r>
          </a:p>
          <a:p>
            <a:pPr lvl="4"/>
            <a:r>
              <a:t>Texte niveau 5</a:t>
            </a:r>
          </a:p>
        </p:txBody>
      </p:sp>
      <p:sp>
        <p:nvSpPr>
          <p:cNvPr id="58" name="Text Placeholder 4"/>
          <p:cNvSpPr>
            <a:spLocks noGrp="1"/>
          </p:cNvSpPr>
          <p:nvPr>
            <p:ph type="body" sz="quarter" idx="21"/>
          </p:nvPr>
        </p:nvSpPr>
        <p:spPr>
          <a:xfrm>
            <a:off x="6193368" y="1535112"/>
            <a:ext cx="5389035" cy="639764"/>
          </a:xfrm>
          <a:prstGeom prst="rect">
            <a:avLst/>
          </a:prstGeom>
        </p:spPr>
        <p:txBody>
          <a:bodyPr anchor="b"/>
          <a:lstStyle/>
          <a:p>
            <a:endParaRPr/>
          </a:p>
        </p:txBody>
      </p:sp>
      <p:sp>
        <p:nvSpPr>
          <p:cNvPr id="5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6" name="Texte du titre"/>
          <p:cNvSpPr txBox="1">
            <a:spLocks noGrp="1"/>
          </p:cNvSpPr>
          <p:nvPr>
            <p:ph type="title"/>
          </p:nvPr>
        </p:nvSpPr>
        <p:spPr>
          <a:prstGeom prst="rect">
            <a:avLst/>
          </a:prstGeom>
        </p:spPr>
        <p:txBody>
          <a:bodyPr/>
          <a:lstStyle/>
          <a:p>
            <a:r>
              <a:t>Texte du titre</a:t>
            </a:r>
          </a:p>
        </p:txBody>
      </p:sp>
      <p:sp>
        <p:nvSpPr>
          <p:cNvPr id="6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1" name="Texte du titre"/>
          <p:cNvSpPr txBox="1">
            <a:spLocks noGrp="1"/>
          </p:cNvSpPr>
          <p:nvPr>
            <p:ph type="title"/>
          </p:nvPr>
        </p:nvSpPr>
        <p:spPr>
          <a:xfrm>
            <a:off x="609601" y="273050"/>
            <a:ext cx="4011084" cy="1162050"/>
          </a:xfrm>
          <a:prstGeom prst="rect">
            <a:avLst/>
          </a:prstGeom>
        </p:spPr>
        <p:txBody>
          <a:bodyPr anchor="b"/>
          <a:lstStyle>
            <a:lvl1pPr algn="l">
              <a:defRPr sz="2000" b="1"/>
            </a:lvl1pPr>
          </a:lstStyle>
          <a:p>
            <a:r>
              <a:t>Texte du titre</a:t>
            </a:r>
          </a:p>
        </p:txBody>
      </p:sp>
      <p:sp>
        <p:nvSpPr>
          <p:cNvPr id="82" name="Texte niveau 1…"/>
          <p:cNvSpPr txBox="1">
            <a:spLocks noGrp="1"/>
          </p:cNvSpPr>
          <p:nvPr>
            <p:ph type="body" idx="1"/>
          </p:nvPr>
        </p:nvSpPr>
        <p:spPr>
          <a:xfrm>
            <a:off x="4766733" y="273050"/>
            <a:ext cx="6815667" cy="5853115"/>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83" name="Text Placeholder 3"/>
          <p:cNvSpPr>
            <a:spLocks noGrp="1"/>
          </p:cNvSpPr>
          <p:nvPr>
            <p:ph type="body" sz="half" idx="21"/>
          </p:nvPr>
        </p:nvSpPr>
        <p:spPr>
          <a:xfrm>
            <a:off x="609600" y="1435101"/>
            <a:ext cx="4011086" cy="4691063"/>
          </a:xfrm>
          <a:prstGeom prst="rect">
            <a:avLst/>
          </a:prstGeom>
        </p:spPr>
        <p:txBody>
          <a:bodyPr/>
          <a:lstStyle/>
          <a:p>
            <a:endParaRPr/>
          </a:p>
        </p:txBody>
      </p:sp>
      <p:sp>
        <p:nvSpPr>
          <p:cNvPr id="8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09600" y="1600200"/>
            <a:ext cx="10972800" cy="4525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325862" y="6404295"/>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Palatino Linotype"/>
                <a:ea typeface="Palatino Linotype"/>
                <a:cs typeface="Palatino Linotype"/>
                <a:sym typeface="Palatino Linotyp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Palatino Linotype"/>
          <a:ea typeface="Palatino Linotype"/>
          <a:cs typeface="Palatino Linotype"/>
          <a:sym typeface="Palatino Linotype"/>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Palatino Linotype"/>
          <a:ea typeface="Palatino Linotype"/>
          <a:cs typeface="Palatino Linotype"/>
          <a:sym typeface="Palatino Linotype"/>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Palatino Linotyp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gamequitters.com/" TargetMode="Externa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8.jpeg"/></Relationships>
</file>

<file path=ppt/slides/_rels/slide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95.png"/></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socialthinking.com/" TargetMode="Externa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1.png"/><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jkp.com"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attwoodandgarnettevents.com/london-events/" TargetMode="Externa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18.png"/><Relationship Id="rId4" Type="http://schemas.openxmlformats.org/officeDocument/2006/relationships/image" Target="../media/image117.png"/></Relationships>
</file>

<file path=ppt/slides/_rels/slide14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onyattwood.com.au" TargetMode="Externa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0.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B7C145E-BC7E-A929-DF99-3DE8BE2AE281}"/>
              </a:ext>
            </a:extLst>
          </p:cNvPr>
          <p:cNvPicPr>
            <a:picLocks noChangeAspect="1"/>
          </p:cNvPicPr>
          <p:nvPr/>
        </p:nvPicPr>
        <p:blipFill rotWithShape="1">
          <a:blip r:embed="rId2">
            <a:extLst>
              <a:ext uri="{28A0092B-C50C-407E-A947-70E740481C1C}">
                <a14:useLocalDpi xmlns:a14="http://schemas.microsoft.com/office/drawing/2010/main" val="0"/>
              </a:ext>
            </a:extLst>
          </a:blip>
          <a:srcRect t="20663"/>
          <a:stretch/>
        </p:blipFill>
        <p:spPr>
          <a:xfrm>
            <a:off x="0" y="0"/>
            <a:ext cx="12191999" cy="6858000"/>
          </a:xfrm>
          <a:prstGeom prst="rect">
            <a:avLst/>
          </a:prstGeom>
        </p:spPr>
      </p:pic>
    </p:spTree>
    <p:extLst>
      <p:ext uri="{BB962C8B-B14F-4D97-AF65-F5344CB8AC3E}">
        <p14:creationId xmlns:p14="http://schemas.microsoft.com/office/powerpoint/2010/main" val="10317806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xfrm>
            <a:off x="380143" y="365125"/>
            <a:ext cx="11635483" cy="1325563"/>
          </a:xfrm>
          <a:prstGeom prst="rect">
            <a:avLst/>
          </a:prstGeom>
        </p:spPr>
        <p:txBody>
          <a:bodyPr/>
          <a:lstStyle>
            <a:lvl1pPr algn="ctr" defTabSz="713230">
              <a:defRPr sz="4200"/>
            </a:lvl1pPr>
          </a:lstStyle>
          <a:p>
            <a:r>
              <a:t>Caractéristiques de la dépression associée à l'autisme</a:t>
            </a:r>
          </a:p>
        </p:txBody>
      </p:sp>
      <p:sp>
        <p:nvSpPr>
          <p:cNvPr id="234" name="Content Placeholder 2"/>
          <p:cNvSpPr txBox="1">
            <a:spLocks noGrp="1"/>
          </p:cNvSpPr>
          <p:nvPr>
            <p:ph type="body" idx="1"/>
          </p:nvPr>
        </p:nvSpPr>
        <p:spPr>
          <a:prstGeom prst="rect">
            <a:avLst/>
          </a:prstGeom>
        </p:spPr>
        <p:txBody>
          <a:bodyPr/>
          <a:lstStyle/>
          <a:p>
            <a:r>
              <a:t>Un changement d'intérêt particulier pour un </a:t>
            </a:r>
            <a:r>
              <a:rPr b="1"/>
              <a:t>sujet morbide ou macabre.</a:t>
            </a:r>
          </a:p>
          <a:p>
            <a:r>
              <a:t>Regarder des films dont le </a:t>
            </a:r>
            <a:r>
              <a:rPr b="1"/>
              <a:t>thème est la mort et le désespoir.</a:t>
            </a:r>
          </a:p>
          <a:p>
            <a:r>
              <a:t>Une tentative de comprendre les pensées morbides et les émotions intérieures négatives profondes.</a:t>
            </a:r>
          </a:p>
        </p:txBody>
      </p:sp>
      <p:pic>
        <p:nvPicPr>
          <p:cNvPr id="235" name="Picture 3" descr="Picture 3"/>
          <p:cNvPicPr>
            <a:picLocks noChangeAspect="1"/>
          </p:cNvPicPr>
          <p:nvPr/>
        </p:nvPicPr>
        <p:blipFill>
          <a:blip r:embed="rId2"/>
          <a:stretch>
            <a:fillRect/>
          </a:stretch>
        </p:blipFill>
        <p:spPr>
          <a:xfrm>
            <a:off x="2265367" y="4382971"/>
            <a:ext cx="3087751" cy="2054758"/>
          </a:xfrm>
          <a:prstGeom prst="rect">
            <a:avLst/>
          </a:prstGeom>
          <a:ln w="12700">
            <a:miter lim="400000"/>
          </a:ln>
        </p:spPr>
      </p:pic>
      <p:pic>
        <p:nvPicPr>
          <p:cNvPr id="236" name="Picture 4" descr="Picture 4"/>
          <p:cNvPicPr>
            <a:picLocks noChangeAspect="1"/>
          </p:cNvPicPr>
          <p:nvPr/>
        </p:nvPicPr>
        <p:blipFill>
          <a:blip r:embed="rId3"/>
          <a:stretch>
            <a:fillRect/>
          </a:stretch>
        </p:blipFill>
        <p:spPr>
          <a:xfrm>
            <a:off x="6932905" y="3966800"/>
            <a:ext cx="2060922" cy="2737327"/>
          </a:xfrm>
          <a:prstGeom prst="rect">
            <a:avLst/>
          </a:prstGeom>
          <a:ln w="12700">
            <a:miter lim="400000"/>
          </a:ln>
        </p:spPr>
      </p:pic>
      <p:pic>
        <p:nvPicPr>
          <p:cNvPr id="237" name="Picture 9" descr="Picture 9"/>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238" name="TextBox 10"/>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itle 1"/>
          <p:cNvSpPr txBox="1">
            <a:spLocks noGrp="1"/>
          </p:cNvSpPr>
          <p:nvPr>
            <p:ph type="title"/>
          </p:nvPr>
        </p:nvSpPr>
        <p:spPr>
          <a:prstGeom prst="rect">
            <a:avLst/>
          </a:prstGeom>
        </p:spPr>
        <p:txBody>
          <a:bodyPr/>
          <a:lstStyle>
            <a:lvl1pPr algn="ctr">
              <a:defRPr sz="5400"/>
            </a:lvl1pPr>
          </a:lstStyle>
          <a:p>
            <a:r>
              <a:t>Jeux vidéo</a:t>
            </a:r>
          </a:p>
        </p:txBody>
      </p:sp>
      <p:sp>
        <p:nvSpPr>
          <p:cNvPr id="762" name="Content Placeholder 2"/>
          <p:cNvSpPr txBox="1">
            <a:spLocks noGrp="1"/>
          </p:cNvSpPr>
          <p:nvPr>
            <p:ph type="body" idx="1"/>
          </p:nvPr>
        </p:nvSpPr>
        <p:spPr>
          <a:xfrm>
            <a:off x="838200" y="1921267"/>
            <a:ext cx="10515600" cy="4255697"/>
          </a:xfrm>
          <a:prstGeom prst="rect">
            <a:avLst/>
          </a:prstGeom>
        </p:spPr>
        <p:txBody>
          <a:bodyPr/>
          <a:lstStyle/>
          <a:p>
            <a:r>
              <a:t>Peu, voire aucun, </a:t>
            </a:r>
            <a:r>
              <a:rPr b="1"/>
              <a:t>bavardage social</a:t>
            </a:r>
            <a:r>
              <a:t>, et aucune obligation de traiter la communication non verbale ou de suivre les conventions sociales.</a:t>
            </a:r>
          </a:p>
          <a:p>
            <a:pPr>
              <a:defRPr b="1"/>
            </a:pPr>
            <a:r>
              <a:t>Excitation</a:t>
            </a:r>
          </a:p>
          <a:p>
            <a:r>
              <a:t>Devenir un </a:t>
            </a:r>
            <a:r>
              <a:rPr b="1"/>
              <a:t>avatar </a:t>
            </a:r>
            <a:r>
              <a:t>crée une réalité et une personnalité alternatives agréables.</a:t>
            </a:r>
          </a:p>
        </p:txBody>
      </p:sp>
      <p:pic>
        <p:nvPicPr>
          <p:cNvPr id="763" name="Picture 4" descr="Picture 4"/>
          <p:cNvPicPr>
            <a:picLocks noChangeAspect="1"/>
          </p:cNvPicPr>
          <p:nvPr/>
        </p:nvPicPr>
        <p:blipFill>
          <a:blip r:embed="rId2"/>
          <a:stretch>
            <a:fillRect/>
          </a:stretch>
        </p:blipFill>
        <p:spPr>
          <a:xfrm>
            <a:off x="2591671" y="4566613"/>
            <a:ext cx="2866040" cy="1610351"/>
          </a:xfrm>
          <a:prstGeom prst="rect">
            <a:avLst/>
          </a:prstGeom>
          <a:ln w="12700">
            <a:miter lim="400000"/>
          </a:ln>
        </p:spPr>
      </p:pic>
      <p:pic>
        <p:nvPicPr>
          <p:cNvPr id="764" name="Picture 5" descr="Picture 5"/>
          <p:cNvPicPr>
            <a:picLocks noChangeAspect="1"/>
          </p:cNvPicPr>
          <p:nvPr/>
        </p:nvPicPr>
        <p:blipFill>
          <a:blip r:embed="rId3"/>
          <a:stretch>
            <a:fillRect/>
          </a:stretch>
        </p:blipFill>
        <p:spPr>
          <a:xfrm>
            <a:off x="6684229" y="4644838"/>
            <a:ext cx="2916100" cy="1633018"/>
          </a:xfrm>
          <a:prstGeom prst="rect">
            <a:avLst/>
          </a:prstGeom>
          <a:ln w="12700">
            <a:miter lim="400000"/>
          </a:ln>
        </p:spPr>
      </p:pic>
      <p:pic>
        <p:nvPicPr>
          <p:cNvPr id="765" name="Picture 3" descr="Picture 3"/>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766"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Title 1"/>
          <p:cNvSpPr txBox="1">
            <a:spLocks noGrp="1"/>
          </p:cNvSpPr>
          <p:nvPr>
            <p:ph type="title"/>
          </p:nvPr>
        </p:nvSpPr>
        <p:spPr>
          <a:xfrm>
            <a:off x="1847527" y="274638"/>
            <a:ext cx="8229601" cy="1143002"/>
          </a:xfrm>
          <a:prstGeom prst="rect">
            <a:avLst/>
          </a:prstGeom>
        </p:spPr>
        <p:txBody>
          <a:bodyPr/>
          <a:lstStyle>
            <a:lvl1pPr algn="ctr">
              <a:defRPr sz="5400"/>
            </a:lvl1pPr>
          </a:lstStyle>
          <a:p>
            <a:r>
              <a:t>Jeux vidéo</a:t>
            </a:r>
          </a:p>
        </p:txBody>
      </p:sp>
      <p:sp>
        <p:nvSpPr>
          <p:cNvPr id="769" name="Content Placeholder 2"/>
          <p:cNvSpPr txBox="1">
            <a:spLocks noGrp="1"/>
          </p:cNvSpPr>
          <p:nvPr>
            <p:ph type="body" idx="1"/>
          </p:nvPr>
        </p:nvSpPr>
        <p:spPr>
          <a:xfrm>
            <a:off x="533400" y="1274934"/>
            <a:ext cx="9677401" cy="4895961"/>
          </a:xfrm>
          <a:prstGeom prst="rect">
            <a:avLst/>
          </a:prstGeom>
        </p:spPr>
        <p:txBody>
          <a:bodyPr/>
          <a:lstStyle/>
          <a:p>
            <a:pPr marL="0" indent="0">
              <a:lnSpc>
                <a:spcPct val="72000"/>
              </a:lnSpc>
              <a:buSzTx/>
              <a:buNone/>
              <a:defRPr sz="2400" b="1"/>
            </a:pPr>
            <a:endParaRPr/>
          </a:p>
          <a:p>
            <a:pPr>
              <a:lnSpc>
                <a:spcPct val="81000"/>
              </a:lnSpc>
              <a:defRPr sz="3600" b="1"/>
            </a:pPr>
            <a:r>
              <a:t>Réseau social</a:t>
            </a:r>
          </a:p>
          <a:p>
            <a:pPr>
              <a:lnSpc>
                <a:spcPct val="81000"/>
              </a:lnSpc>
              <a:defRPr sz="3600"/>
            </a:pPr>
            <a:r>
              <a:t>La nature addictive des jeux informatiques - conçus pour que le joueur continue à jouer.</a:t>
            </a:r>
          </a:p>
          <a:p>
            <a:pPr>
              <a:lnSpc>
                <a:spcPct val="81000"/>
              </a:lnSpc>
              <a:defRPr sz="3600"/>
            </a:pPr>
            <a:r>
              <a:t>Boîtes à butin</a:t>
            </a:r>
          </a:p>
          <a:p>
            <a:pPr>
              <a:lnSpc>
                <a:spcPct val="81000"/>
              </a:lnSpc>
              <a:defRPr sz="3600"/>
            </a:pPr>
            <a:r>
              <a:t>Perturbation des habitudes de </a:t>
            </a:r>
            <a:r>
              <a:rPr b="1"/>
              <a:t>sommeil</a:t>
            </a:r>
            <a:r>
              <a:rPr sz="2400"/>
              <a:t>.</a:t>
            </a:r>
          </a:p>
          <a:p>
            <a:pPr>
              <a:lnSpc>
                <a:spcPct val="81000"/>
              </a:lnSpc>
              <a:defRPr sz="3600"/>
            </a:pPr>
            <a:r>
              <a:t>Supprime les </a:t>
            </a:r>
            <a:r>
              <a:rPr b="1"/>
              <a:t>processus de communication sociale </a:t>
            </a:r>
            <a:r>
              <a:t>compliqués (c'est-à-dire la communication non verbale et ralentit le temps de réponse).</a:t>
            </a:r>
          </a:p>
        </p:txBody>
      </p:sp>
      <p:pic>
        <p:nvPicPr>
          <p:cNvPr id="770" name="Picture 6" descr="Picture 6"/>
          <p:cNvPicPr>
            <a:picLocks noChangeAspect="1"/>
          </p:cNvPicPr>
          <p:nvPr/>
        </p:nvPicPr>
        <p:blipFill>
          <a:blip r:embed="rId2"/>
          <a:stretch>
            <a:fillRect/>
          </a:stretch>
        </p:blipFill>
        <p:spPr>
          <a:xfrm>
            <a:off x="9217462" y="208990"/>
            <a:ext cx="2441139" cy="1624466"/>
          </a:xfrm>
          <a:prstGeom prst="rect">
            <a:avLst/>
          </a:prstGeom>
          <a:ln w="12700">
            <a:miter lim="400000"/>
          </a:ln>
        </p:spPr>
      </p:pic>
      <p:pic>
        <p:nvPicPr>
          <p:cNvPr id="771"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72"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6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6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6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6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76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0" build="p"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Title 1"/>
          <p:cNvSpPr txBox="1">
            <a:spLocks noGrp="1"/>
          </p:cNvSpPr>
          <p:nvPr>
            <p:ph type="title"/>
          </p:nvPr>
        </p:nvSpPr>
        <p:spPr>
          <a:prstGeom prst="rect">
            <a:avLst/>
          </a:prstGeom>
        </p:spPr>
        <p:txBody>
          <a:bodyPr/>
          <a:lstStyle>
            <a:lvl1pPr algn="ctr" defTabSz="713231">
              <a:defRPr sz="4212"/>
            </a:lvl1pPr>
          </a:lstStyle>
          <a:p>
            <a:r>
              <a:t>Stratégies pour le temps passé devant l'ordinateur</a:t>
            </a:r>
          </a:p>
        </p:txBody>
      </p:sp>
      <p:sp>
        <p:nvSpPr>
          <p:cNvPr id="775" name="Content Placeholder 2"/>
          <p:cNvSpPr txBox="1">
            <a:spLocks noGrp="1"/>
          </p:cNvSpPr>
          <p:nvPr>
            <p:ph type="body" idx="1"/>
          </p:nvPr>
        </p:nvSpPr>
        <p:spPr>
          <a:prstGeom prst="rect">
            <a:avLst/>
          </a:prstGeom>
        </p:spPr>
        <p:txBody>
          <a:bodyPr/>
          <a:lstStyle/>
          <a:p>
            <a:pPr marL="224027" indent="-224027" defTabSz="896111">
              <a:spcBef>
                <a:spcPts val="900"/>
              </a:spcBef>
              <a:defRPr sz="3136"/>
            </a:pPr>
            <a:r>
              <a:t>Explorer les aspects </a:t>
            </a:r>
            <a:r>
              <a:rPr b="1"/>
              <a:t>positifs et négatifs </a:t>
            </a:r>
            <a:r>
              <a:t>des jeux vidéo</a:t>
            </a:r>
          </a:p>
          <a:p>
            <a:pPr marL="224027" indent="-224027" defTabSz="896111">
              <a:spcBef>
                <a:spcPts val="900"/>
              </a:spcBef>
              <a:defRPr sz="3136"/>
            </a:pPr>
            <a:r>
              <a:t>Santé physique et mentale</a:t>
            </a:r>
          </a:p>
          <a:p>
            <a:pPr marL="224027" indent="-224027" defTabSz="896111">
              <a:spcBef>
                <a:spcPts val="900"/>
              </a:spcBef>
              <a:defRPr sz="3136" b="1"/>
            </a:pPr>
            <a:r>
              <a:t>Réduction </a:t>
            </a:r>
            <a:r>
              <a:rPr b="0"/>
              <a:t>très </a:t>
            </a:r>
            <a:r>
              <a:t>progressive </a:t>
            </a:r>
          </a:p>
          <a:p>
            <a:pPr marL="224027" indent="-224027" defTabSz="896111">
              <a:spcBef>
                <a:spcPts val="900"/>
              </a:spcBef>
              <a:defRPr sz="3136"/>
            </a:pPr>
            <a:r>
              <a:t>Les recommandations sont de deux heures ou moins et pas tous les jours.</a:t>
            </a:r>
          </a:p>
          <a:p>
            <a:pPr marL="224027" indent="-224027" defTabSz="896111">
              <a:spcBef>
                <a:spcPts val="900"/>
              </a:spcBef>
              <a:defRPr sz="3136"/>
            </a:pPr>
            <a:r>
              <a:t>Retirer les consoles de la chambre à coucher (centraliser)</a:t>
            </a:r>
          </a:p>
          <a:p>
            <a:pPr marL="224027" indent="-224027" defTabSz="896111">
              <a:spcBef>
                <a:spcPts val="900"/>
              </a:spcBef>
              <a:defRPr sz="3136"/>
            </a:pPr>
            <a:r>
              <a:t>Pas de jeux au réveil</a:t>
            </a:r>
          </a:p>
          <a:p>
            <a:pPr marL="224027" indent="-224027" defTabSz="896111">
              <a:spcBef>
                <a:spcPts val="900"/>
              </a:spcBef>
              <a:defRPr sz="3136" u="sng">
                <a:solidFill>
                  <a:srgbClr val="0000FF"/>
                </a:solidFill>
                <a:uFill>
                  <a:solidFill>
                    <a:srgbClr val="0000FF"/>
                  </a:solidFill>
                </a:uFill>
              </a:defRPr>
            </a:pPr>
            <a:r>
              <a:rPr>
                <a:hlinkClick r:id="rId2"/>
              </a:rPr>
              <a:t>www.gamequitters.com </a:t>
            </a:r>
          </a:p>
        </p:txBody>
      </p:sp>
      <p:pic>
        <p:nvPicPr>
          <p:cNvPr id="776"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77"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itle 1"/>
          <p:cNvSpPr txBox="1">
            <a:spLocks noGrp="1"/>
          </p:cNvSpPr>
          <p:nvPr>
            <p:ph type="title"/>
          </p:nvPr>
        </p:nvSpPr>
        <p:spPr>
          <a:xfrm>
            <a:off x="333908" y="274636"/>
            <a:ext cx="11697131" cy="1674343"/>
          </a:xfrm>
          <a:prstGeom prst="rect">
            <a:avLst/>
          </a:prstGeom>
        </p:spPr>
        <p:txBody>
          <a:bodyPr/>
          <a:lstStyle/>
          <a:p>
            <a:pPr algn="ctr">
              <a:defRPr sz="4000"/>
            </a:pPr>
            <a:r>
              <a:t>Développer des amitiés et des relations amoureuses</a:t>
            </a:r>
            <a:br/>
            <a:endParaRPr/>
          </a:p>
        </p:txBody>
      </p:sp>
      <p:pic>
        <p:nvPicPr>
          <p:cNvPr id="780" name="Content Placeholder 4" descr="Content Placeholder 4"/>
          <p:cNvPicPr>
            <a:picLocks noChangeAspect="1"/>
          </p:cNvPicPr>
          <p:nvPr/>
        </p:nvPicPr>
        <p:blipFill>
          <a:blip r:embed="rId2"/>
          <a:stretch>
            <a:fillRect/>
          </a:stretch>
        </p:blipFill>
        <p:spPr>
          <a:xfrm>
            <a:off x="3180369" y="1729726"/>
            <a:ext cx="5981771" cy="3981357"/>
          </a:xfrm>
          <a:prstGeom prst="rect">
            <a:avLst/>
          </a:prstGeom>
          <a:ln w="12700">
            <a:miter lim="400000"/>
          </a:ln>
        </p:spPr>
      </p:pic>
      <p:pic>
        <p:nvPicPr>
          <p:cNvPr id="781"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82"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Title 1"/>
          <p:cNvSpPr txBox="1">
            <a:spLocks noGrp="1"/>
          </p:cNvSpPr>
          <p:nvPr>
            <p:ph type="title"/>
          </p:nvPr>
        </p:nvSpPr>
        <p:spPr>
          <a:prstGeom prst="rect">
            <a:avLst/>
          </a:prstGeom>
        </p:spPr>
        <p:txBody>
          <a:bodyPr/>
          <a:lstStyle>
            <a:lvl1pPr algn="ctr">
              <a:defRPr sz="4500"/>
            </a:lvl1pPr>
          </a:lstStyle>
          <a:p>
            <a:r>
              <a:t>Solitude et manque de connexion</a:t>
            </a:r>
          </a:p>
        </p:txBody>
      </p:sp>
      <p:pic>
        <p:nvPicPr>
          <p:cNvPr id="785" name="Picture 4" descr="Picture 4"/>
          <p:cNvPicPr>
            <a:picLocks noChangeAspect="1"/>
          </p:cNvPicPr>
          <p:nvPr/>
        </p:nvPicPr>
        <p:blipFill>
          <a:blip r:embed="rId2"/>
          <a:stretch>
            <a:fillRect/>
          </a:stretch>
        </p:blipFill>
        <p:spPr>
          <a:xfrm>
            <a:off x="4168385" y="1675464"/>
            <a:ext cx="4036227" cy="2515537"/>
          </a:xfrm>
          <a:prstGeom prst="rect">
            <a:avLst/>
          </a:prstGeom>
          <a:ln w="12700">
            <a:miter lim="400000"/>
          </a:ln>
        </p:spPr>
      </p:pic>
      <p:pic>
        <p:nvPicPr>
          <p:cNvPr id="786" name="Picture 8" descr="Picture 8"/>
          <p:cNvPicPr>
            <a:picLocks noChangeAspect="1"/>
          </p:cNvPicPr>
          <p:nvPr/>
        </p:nvPicPr>
        <p:blipFill>
          <a:blip r:embed="rId3"/>
          <a:stretch>
            <a:fillRect/>
          </a:stretch>
        </p:blipFill>
        <p:spPr>
          <a:xfrm>
            <a:off x="487398" y="1675464"/>
            <a:ext cx="2710390" cy="2535148"/>
          </a:xfrm>
          <a:prstGeom prst="rect">
            <a:avLst/>
          </a:prstGeom>
          <a:ln w="12700">
            <a:miter lim="400000"/>
          </a:ln>
        </p:spPr>
      </p:pic>
      <p:pic>
        <p:nvPicPr>
          <p:cNvPr id="787" name="Picture 11" descr="Picture 11"/>
          <p:cNvPicPr>
            <a:picLocks noChangeAspect="1"/>
          </p:cNvPicPr>
          <p:nvPr/>
        </p:nvPicPr>
        <p:blipFill>
          <a:blip r:embed="rId4"/>
          <a:stretch>
            <a:fillRect/>
          </a:stretch>
        </p:blipFill>
        <p:spPr>
          <a:xfrm>
            <a:off x="8945446" y="1675464"/>
            <a:ext cx="2192494" cy="3915165"/>
          </a:xfrm>
          <a:prstGeom prst="rect">
            <a:avLst/>
          </a:prstGeom>
          <a:ln w="12700">
            <a:miter lim="400000"/>
          </a:ln>
        </p:spPr>
      </p:pic>
      <p:pic>
        <p:nvPicPr>
          <p:cNvPr id="788" name="Picture 2" descr="Picture 2"/>
          <p:cNvPicPr>
            <a:picLocks noChangeAspect="1"/>
          </p:cNvPicPr>
          <p:nvPr/>
        </p:nvPicPr>
        <p:blipFill>
          <a:blip r:embed="rId5"/>
          <a:stretch>
            <a:fillRect/>
          </a:stretch>
        </p:blipFill>
        <p:spPr>
          <a:xfrm>
            <a:off x="204346" y="6040932"/>
            <a:ext cx="1102481" cy="595655"/>
          </a:xfrm>
          <a:prstGeom prst="rect">
            <a:avLst/>
          </a:prstGeom>
          <a:ln w="12700">
            <a:miter lim="400000"/>
          </a:ln>
        </p:spPr>
      </p:pic>
      <p:sp>
        <p:nvSpPr>
          <p:cNvPr id="789"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itle 1"/>
          <p:cNvSpPr txBox="1">
            <a:spLocks noGrp="1"/>
          </p:cNvSpPr>
          <p:nvPr>
            <p:ph type="title"/>
          </p:nvPr>
        </p:nvSpPr>
        <p:spPr>
          <a:prstGeom prst="rect">
            <a:avLst/>
          </a:prstGeom>
        </p:spPr>
        <p:txBody>
          <a:bodyPr/>
          <a:lstStyle>
            <a:lvl1pPr algn="ctr">
              <a:defRPr sz="5400"/>
            </a:lvl1pPr>
          </a:lstStyle>
          <a:p>
            <a:r>
              <a:t>Amitiés autistes</a:t>
            </a:r>
          </a:p>
        </p:txBody>
      </p:sp>
      <p:sp>
        <p:nvSpPr>
          <p:cNvPr id="792" name="Content Placeholder 2"/>
          <p:cNvSpPr txBox="1">
            <a:spLocks noGrp="1"/>
          </p:cNvSpPr>
          <p:nvPr>
            <p:ph type="body" idx="1"/>
          </p:nvPr>
        </p:nvSpPr>
        <p:spPr>
          <a:prstGeom prst="rect">
            <a:avLst/>
          </a:prstGeom>
        </p:spPr>
        <p:txBody>
          <a:bodyPr/>
          <a:lstStyle/>
          <a:p>
            <a:pPr marL="201168" indent="-201168" defTabSz="804672">
              <a:spcBef>
                <a:spcPts val="800"/>
              </a:spcBef>
              <a:defRPr sz="2992"/>
            </a:pPr>
            <a:r>
              <a:t>Incapable de se fier à </a:t>
            </a:r>
            <a:r>
              <a:rPr b="1"/>
              <a:t>ses capacités intuitives </a:t>
            </a:r>
            <a:r>
              <a:t>dans un contexte social</a:t>
            </a:r>
          </a:p>
          <a:p>
            <a:pPr marL="201168" indent="-201168" defTabSz="804672">
              <a:spcBef>
                <a:spcPts val="800"/>
              </a:spcBef>
              <a:defRPr sz="2992"/>
            </a:pPr>
            <a:r>
              <a:t>Les interactions avec les pairs sont </a:t>
            </a:r>
            <a:r>
              <a:rPr b="1"/>
              <a:t>déroutantes </a:t>
            </a:r>
            <a:r>
              <a:t>et parfois </a:t>
            </a:r>
            <a:r>
              <a:rPr b="1"/>
              <a:t>désagréables.</a:t>
            </a:r>
          </a:p>
          <a:p>
            <a:pPr marL="201168" indent="-201168" defTabSz="804672">
              <a:spcBef>
                <a:spcPts val="800"/>
              </a:spcBef>
              <a:defRPr sz="2992"/>
            </a:pPr>
            <a:r>
              <a:t>Difficulté dans les situations d'amitié qui n'ont pas été </a:t>
            </a:r>
            <a:r>
              <a:rPr b="1"/>
              <a:t>répétées à l'avance ou préparées.</a:t>
            </a:r>
          </a:p>
          <a:p>
            <a:pPr marL="201168" indent="-201168" defTabSz="804672">
              <a:spcBef>
                <a:spcPts val="800"/>
              </a:spcBef>
              <a:defRPr sz="2992"/>
            </a:pPr>
            <a:r>
              <a:t>Difficulté à lire les </a:t>
            </a:r>
            <a:r>
              <a:rPr b="1"/>
              <a:t>règles sociales cachées </a:t>
            </a:r>
            <a:r>
              <a:t>et les conventions entre pairs.</a:t>
            </a:r>
          </a:p>
          <a:p>
            <a:pPr marL="201168" indent="-201168" defTabSz="804672">
              <a:spcBef>
                <a:spcPts val="800"/>
              </a:spcBef>
              <a:defRPr sz="2992"/>
            </a:pPr>
            <a:r>
              <a:t>Critiqué par ses pairs comme étant un "</a:t>
            </a:r>
            <a:r>
              <a:rPr b="1"/>
              <a:t>retardé social". </a:t>
            </a:r>
          </a:p>
        </p:txBody>
      </p:sp>
      <p:pic>
        <p:nvPicPr>
          <p:cNvPr id="793"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94"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itle 1"/>
          <p:cNvSpPr txBox="1">
            <a:spLocks noGrp="1"/>
          </p:cNvSpPr>
          <p:nvPr>
            <p:ph type="title"/>
          </p:nvPr>
        </p:nvSpPr>
        <p:spPr>
          <a:prstGeom prst="rect">
            <a:avLst/>
          </a:prstGeom>
        </p:spPr>
        <p:txBody>
          <a:bodyPr/>
          <a:lstStyle>
            <a:lvl1pPr algn="ctr">
              <a:defRPr sz="5400"/>
            </a:lvl1pPr>
          </a:lstStyle>
          <a:p>
            <a:r>
              <a:t>Amitiés autistes</a:t>
            </a:r>
          </a:p>
        </p:txBody>
      </p:sp>
      <p:sp>
        <p:nvSpPr>
          <p:cNvPr id="797" name="Content Placeholder 2"/>
          <p:cNvSpPr txBox="1">
            <a:spLocks noGrp="1"/>
          </p:cNvSpPr>
          <p:nvPr>
            <p:ph type="body" idx="1"/>
          </p:nvPr>
        </p:nvSpPr>
        <p:spPr>
          <a:prstGeom prst="rect">
            <a:avLst/>
          </a:prstGeom>
        </p:spPr>
        <p:txBody>
          <a:bodyPr/>
          <a:lstStyle/>
          <a:p>
            <a:pPr>
              <a:defRPr sz="3600"/>
            </a:pPr>
            <a:r>
              <a:t>L'absence d'un </a:t>
            </a:r>
            <a:r>
              <a:rPr b="1"/>
              <a:t>mentor amical </a:t>
            </a:r>
            <a:r>
              <a:t>pour donner des conseils et des commentaires constructifs et positifs.</a:t>
            </a:r>
          </a:p>
          <a:p>
            <a:pPr>
              <a:defRPr sz="3600" b="1"/>
            </a:pPr>
            <a:r>
              <a:rPr b="0"/>
              <a:t>Les</a:t>
            </a:r>
            <a:r>
              <a:t> </a:t>
            </a:r>
            <a:r>
              <a:rPr b="0"/>
              <a:t>amitiés </a:t>
            </a:r>
            <a:r>
              <a:t>se terminent à la sortie de l'école</a:t>
            </a:r>
          </a:p>
          <a:p>
            <a:pPr>
              <a:defRPr sz="3600"/>
            </a:pPr>
            <a:r>
              <a:t>Résister aux suggestions des parents de contacter des amis ou de participer à des </a:t>
            </a:r>
            <a:r>
              <a:rPr b="1"/>
              <a:t>activités extrascolaires.</a:t>
            </a:r>
          </a:p>
          <a:p>
            <a:pPr>
              <a:defRPr sz="3600"/>
            </a:pPr>
            <a:r>
              <a:t>Manque de </a:t>
            </a:r>
            <a:r>
              <a:rPr b="1"/>
              <a:t>motivation et d'énergie </a:t>
            </a:r>
            <a:r>
              <a:t>pour la sociabilité</a:t>
            </a:r>
          </a:p>
        </p:txBody>
      </p:sp>
      <p:pic>
        <p:nvPicPr>
          <p:cNvPr id="798"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99"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itle 1"/>
          <p:cNvSpPr txBox="1">
            <a:spLocks noGrp="1"/>
          </p:cNvSpPr>
          <p:nvPr>
            <p:ph type="title"/>
          </p:nvPr>
        </p:nvSpPr>
        <p:spPr>
          <a:prstGeom prst="rect">
            <a:avLst/>
          </a:prstGeom>
        </p:spPr>
        <p:txBody>
          <a:bodyPr/>
          <a:lstStyle>
            <a:lvl1pPr algn="ctr">
              <a:defRPr sz="5400"/>
            </a:lvl1pPr>
          </a:lstStyle>
          <a:p>
            <a:r>
              <a:t>Amitiés autistes</a:t>
            </a:r>
          </a:p>
        </p:txBody>
      </p:sp>
      <p:sp>
        <p:nvSpPr>
          <p:cNvPr id="802" name="Content Placeholder 2"/>
          <p:cNvSpPr txBox="1">
            <a:spLocks noGrp="1"/>
          </p:cNvSpPr>
          <p:nvPr>
            <p:ph type="body" idx="1"/>
          </p:nvPr>
        </p:nvSpPr>
        <p:spPr>
          <a:xfrm>
            <a:off x="609600" y="2111337"/>
            <a:ext cx="10972800" cy="4014829"/>
          </a:xfrm>
          <a:prstGeom prst="rect">
            <a:avLst/>
          </a:prstGeom>
        </p:spPr>
        <p:txBody>
          <a:bodyPr/>
          <a:lstStyle/>
          <a:p>
            <a:pPr marL="196596" indent="-196596" defTabSz="786384">
              <a:spcBef>
                <a:spcPts val="800"/>
              </a:spcBef>
              <a:defRPr sz="3096"/>
            </a:pPr>
            <a:r>
              <a:t>Reconnaissance du fait de </a:t>
            </a:r>
            <a:r>
              <a:rPr b="1"/>
              <a:t>ne pas être populaire</a:t>
            </a:r>
          </a:p>
          <a:p>
            <a:pPr marL="196596" indent="-196596" defTabSz="786384">
              <a:spcBef>
                <a:spcPts val="800"/>
              </a:spcBef>
              <a:defRPr sz="3096" i="1"/>
            </a:pPr>
            <a:r>
              <a:t>Je n'ai pas été rejeté, mais je ne me suis pas senti complètement inclus.</a:t>
            </a:r>
          </a:p>
          <a:p>
            <a:pPr marL="196596" indent="-196596" defTabSz="786384">
              <a:spcBef>
                <a:spcPts val="800"/>
              </a:spcBef>
              <a:defRPr sz="3096" i="1"/>
            </a:pPr>
            <a:r>
              <a:t>J'étais soutenu et toléré mais pas aimé</a:t>
            </a:r>
          </a:p>
          <a:p>
            <a:pPr marL="196596" indent="-196596" defTabSz="786384">
              <a:spcBef>
                <a:spcPts val="800"/>
              </a:spcBef>
              <a:defRPr sz="3096" b="1"/>
            </a:pPr>
            <a:r>
              <a:t>Se reprocher </a:t>
            </a:r>
            <a:r>
              <a:rPr b="0"/>
              <a:t>ou reprocher au</a:t>
            </a:r>
            <a:r>
              <a:t> </a:t>
            </a:r>
            <a:r>
              <a:rPr b="0"/>
              <a:t>fait d'être </a:t>
            </a:r>
            <a:r>
              <a:t>autiste</a:t>
            </a:r>
            <a:r>
              <a:rPr b="0"/>
              <a:t> le rejet par les pairs.</a:t>
            </a:r>
          </a:p>
          <a:p>
            <a:pPr marL="196596" indent="-196596" defTabSz="786384">
              <a:spcBef>
                <a:spcPts val="800"/>
              </a:spcBef>
              <a:defRPr sz="3096"/>
            </a:pPr>
            <a:r>
              <a:t>Affecte l'estime de soi, l'identité personnelle, l'humeur et la perception de l'autisme.</a:t>
            </a:r>
          </a:p>
        </p:txBody>
      </p:sp>
      <p:pic>
        <p:nvPicPr>
          <p:cNvPr id="803"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04"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Title 1"/>
          <p:cNvSpPr txBox="1">
            <a:spLocks noGrp="1"/>
          </p:cNvSpPr>
          <p:nvPr>
            <p:ph type="title"/>
          </p:nvPr>
        </p:nvSpPr>
        <p:spPr>
          <a:prstGeom prst="rect">
            <a:avLst/>
          </a:prstGeom>
        </p:spPr>
        <p:txBody>
          <a:bodyPr/>
          <a:lstStyle>
            <a:lvl1pPr algn="ctr">
              <a:defRPr sz="5400"/>
            </a:lvl1pPr>
          </a:lstStyle>
          <a:p>
            <a:r>
              <a:t>Amitiés autistes</a:t>
            </a:r>
          </a:p>
        </p:txBody>
      </p:sp>
      <p:sp>
        <p:nvSpPr>
          <p:cNvPr id="807" name="Content Placeholder 2"/>
          <p:cNvSpPr txBox="1">
            <a:spLocks noGrp="1"/>
          </p:cNvSpPr>
          <p:nvPr>
            <p:ph type="body" idx="1"/>
          </p:nvPr>
        </p:nvSpPr>
        <p:spPr>
          <a:prstGeom prst="rect">
            <a:avLst/>
          </a:prstGeom>
        </p:spPr>
        <p:txBody>
          <a:bodyPr/>
          <a:lstStyle/>
          <a:p>
            <a:pPr>
              <a:defRPr sz="3200"/>
            </a:pPr>
            <a:r>
              <a:t>Anxieux de faire une </a:t>
            </a:r>
            <a:r>
              <a:rPr b="1"/>
              <a:t>erreur sociale</a:t>
            </a:r>
          </a:p>
          <a:p>
            <a:pPr>
              <a:defRPr sz="3200" i="1"/>
            </a:pPr>
            <a:r>
              <a:t>Je vis dans la peur constante de l'anxiété de performance lors des rencontres sociales quotidiennes.</a:t>
            </a:r>
          </a:p>
          <a:p>
            <a:pPr>
              <a:defRPr sz="3200"/>
            </a:pPr>
            <a:r>
              <a:t>Avant de s'endormir, </a:t>
            </a:r>
            <a:r>
              <a:rPr b="1"/>
              <a:t>passer en revue les expériences sociales </a:t>
            </a:r>
            <a:r>
              <a:t>vécues à l'école.</a:t>
            </a:r>
          </a:p>
          <a:p>
            <a:pPr>
              <a:defRPr sz="3200"/>
            </a:pPr>
            <a:r>
              <a:t>Retrait conscient dans la solitude</a:t>
            </a:r>
          </a:p>
          <a:p>
            <a:pPr>
              <a:defRPr sz="3200" i="1"/>
            </a:pPr>
            <a:r>
              <a:t>Je préférerais être seul, mais je n’arrive pas à supporter la solitude.</a:t>
            </a:r>
          </a:p>
        </p:txBody>
      </p:sp>
      <p:pic>
        <p:nvPicPr>
          <p:cNvPr id="808"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09"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itle 1"/>
          <p:cNvSpPr txBox="1">
            <a:spLocks noGrp="1"/>
          </p:cNvSpPr>
          <p:nvPr>
            <p:ph type="title"/>
          </p:nvPr>
        </p:nvSpPr>
        <p:spPr>
          <a:prstGeom prst="rect">
            <a:avLst/>
          </a:prstGeom>
        </p:spPr>
        <p:txBody>
          <a:bodyPr/>
          <a:lstStyle>
            <a:lvl1pPr algn="ctr">
              <a:defRPr sz="5400"/>
            </a:lvl1pPr>
          </a:lstStyle>
          <a:p>
            <a:r>
              <a:t>Amitiés autistes</a:t>
            </a:r>
          </a:p>
        </p:txBody>
      </p:sp>
      <p:sp>
        <p:nvSpPr>
          <p:cNvPr id="812" name="Content Placeholder 2"/>
          <p:cNvSpPr txBox="1">
            <a:spLocks noGrp="1"/>
          </p:cNvSpPr>
          <p:nvPr>
            <p:ph type="body" idx="1"/>
          </p:nvPr>
        </p:nvSpPr>
        <p:spPr>
          <a:xfrm>
            <a:off x="609600" y="1998324"/>
            <a:ext cx="10972800" cy="4494551"/>
          </a:xfrm>
          <a:prstGeom prst="rect">
            <a:avLst/>
          </a:prstGeom>
        </p:spPr>
        <p:txBody>
          <a:bodyPr/>
          <a:lstStyle/>
          <a:p>
            <a:pPr>
              <a:defRPr sz="3200"/>
            </a:pPr>
            <a:r>
              <a:t>Le désir d'un sentiment de </a:t>
            </a:r>
            <a:r>
              <a:rPr b="1"/>
              <a:t>connexion</a:t>
            </a:r>
          </a:p>
          <a:p>
            <a:pPr>
              <a:defRPr sz="3200"/>
            </a:pPr>
            <a:r>
              <a:t>Être </a:t>
            </a:r>
            <a:r>
              <a:rPr b="1"/>
              <a:t>rejeté </a:t>
            </a:r>
            <a:r>
              <a:t>par des groupes d'amis populaires</a:t>
            </a:r>
          </a:p>
          <a:p>
            <a:pPr>
              <a:defRPr sz="3200"/>
            </a:pPr>
            <a:r>
              <a:t>Accepté par les </a:t>
            </a:r>
            <a:r>
              <a:rPr b="1"/>
              <a:t>adolescents marginalisés </a:t>
            </a:r>
            <a:r>
              <a:t>qui s’adonnent à des activités et des intérêts qui inquiètent les parents.</a:t>
            </a:r>
          </a:p>
          <a:p>
            <a:pPr>
              <a:defRPr sz="3200"/>
            </a:pPr>
            <a:r>
              <a:t>Consommation d'alcool et de drogues, troubles alimentaires</a:t>
            </a:r>
          </a:p>
          <a:p>
            <a:pPr>
              <a:defRPr sz="3200"/>
            </a:pPr>
            <a:r>
              <a:t>Le groupe "adopte" l'adolescent autiste.</a:t>
            </a:r>
          </a:p>
          <a:p>
            <a:pPr>
              <a:defRPr sz="3200"/>
            </a:pPr>
            <a:r>
              <a:t>Un </a:t>
            </a:r>
            <a:r>
              <a:rPr b="1"/>
              <a:t>nouvel intérêt intense </a:t>
            </a:r>
            <a:r>
              <a:t>avec des informations valorisées par le groupe</a:t>
            </a:r>
          </a:p>
        </p:txBody>
      </p:sp>
      <p:pic>
        <p:nvPicPr>
          <p:cNvPr id="813"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14"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itle 1"/>
          <p:cNvSpPr txBox="1">
            <a:spLocks noGrp="1"/>
          </p:cNvSpPr>
          <p:nvPr>
            <p:ph type="title"/>
          </p:nvPr>
        </p:nvSpPr>
        <p:spPr>
          <a:prstGeom prst="rect">
            <a:avLst/>
          </a:prstGeom>
        </p:spPr>
        <p:txBody>
          <a:bodyPr/>
          <a:lstStyle>
            <a:lvl1pPr algn="ctr">
              <a:defRPr sz="5400"/>
            </a:lvl1pPr>
          </a:lstStyle>
          <a:p>
            <a:r>
              <a:t> "Attaque de dépression"</a:t>
            </a:r>
          </a:p>
        </p:txBody>
      </p:sp>
      <p:sp>
        <p:nvSpPr>
          <p:cNvPr id="241" name="Content Placeholder 2"/>
          <p:cNvSpPr txBox="1">
            <a:spLocks noGrp="1"/>
          </p:cNvSpPr>
          <p:nvPr>
            <p:ph type="body" idx="1"/>
          </p:nvPr>
        </p:nvSpPr>
        <p:spPr>
          <a:prstGeom prst="rect">
            <a:avLst/>
          </a:prstGeom>
        </p:spPr>
        <p:txBody>
          <a:bodyPr/>
          <a:lstStyle/>
          <a:p>
            <a:r>
              <a:t>Apparaît de manière inattendue et extrêmement intense</a:t>
            </a:r>
          </a:p>
          <a:p>
            <a:r>
              <a:t>Une "implosion" émotionnelle</a:t>
            </a:r>
          </a:p>
          <a:p>
            <a:r>
              <a:t>Un besoin désespéré de mettre fin au désespoir</a:t>
            </a:r>
          </a:p>
          <a:p>
            <a:r>
              <a:t>Peut être intense mais heureusement bref</a:t>
            </a:r>
          </a:p>
        </p:txBody>
      </p:sp>
      <p:pic>
        <p:nvPicPr>
          <p:cNvPr id="242" name="Picture 3" descr="Picture 3"/>
          <p:cNvPicPr>
            <a:picLocks noChangeAspect="1"/>
          </p:cNvPicPr>
          <p:nvPr/>
        </p:nvPicPr>
        <p:blipFill>
          <a:blip r:embed="rId2"/>
          <a:stretch>
            <a:fillRect/>
          </a:stretch>
        </p:blipFill>
        <p:spPr>
          <a:xfrm>
            <a:off x="7251771" y="3609535"/>
            <a:ext cx="2756038" cy="2756038"/>
          </a:xfrm>
          <a:prstGeom prst="rect">
            <a:avLst/>
          </a:prstGeom>
          <a:ln w="12700">
            <a:miter lim="400000"/>
          </a:ln>
        </p:spPr>
      </p:pic>
      <p:pic>
        <p:nvPicPr>
          <p:cNvPr id="243" name="Picture 4" descr="Picture 4"/>
          <p:cNvPicPr>
            <a:picLocks noChangeAspect="1"/>
          </p:cNvPicPr>
          <p:nvPr/>
        </p:nvPicPr>
        <p:blipFill>
          <a:blip r:embed="rId3"/>
          <a:stretch>
            <a:fillRect/>
          </a:stretch>
        </p:blipFill>
        <p:spPr>
          <a:xfrm>
            <a:off x="2419531" y="3971516"/>
            <a:ext cx="3792491" cy="2546782"/>
          </a:xfrm>
          <a:prstGeom prst="rect">
            <a:avLst/>
          </a:prstGeom>
          <a:ln w="12700">
            <a:miter lim="400000"/>
          </a:ln>
        </p:spPr>
      </p:pic>
      <p:pic>
        <p:nvPicPr>
          <p:cNvPr id="244" name="Picture 9" descr="Picture 9"/>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245" name="TextBox 10"/>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Title 1"/>
          <p:cNvSpPr txBox="1">
            <a:spLocks noGrp="1"/>
          </p:cNvSpPr>
          <p:nvPr>
            <p:ph type="title"/>
          </p:nvPr>
        </p:nvSpPr>
        <p:spPr>
          <a:xfrm>
            <a:off x="1374338" y="76200"/>
            <a:ext cx="9423249" cy="1524000"/>
          </a:xfrm>
          <a:prstGeom prst="rect">
            <a:avLst/>
          </a:prstGeom>
        </p:spPr>
        <p:txBody>
          <a:bodyPr/>
          <a:lstStyle/>
          <a:p>
            <a:pPr algn="ctr" defTabSz="822958">
              <a:defRPr sz="4800"/>
            </a:pPr>
            <a:r>
              <a:t>Adolescentes autistes</a:t>
            </a:r>
            <a:br/>
            <a:endParaRPr/>
          </a:p>
        </p:txBody>
      </p:sp>
      <p:sp>
        <p:nvSpPr>
          <p:cNvPr id="817" name="Content Placeholder 2"/>
          <p:cNvSpPr txBox="1">
            <a:spLocks noGrp="1"/>
          </p:cNvSpPr>
          <p:nvPr>
            <p:ph type="body" idx="1"/>
          </p:nvPr>
        </p:nvSpPr>
        <p:spPr>
          <a:xfrm>
            <a:off x="574764" y="1447801"/>
            <a:ext cx="10575691" cy="4999233"/>
          </a:xfrm>
          <a:prstGeom prst="rect">
            <a:avLst/>
          </a:prstGeom>
        </p:spPr>
        <p:txBody>
          <a:bodyPr/>
          <a:lstStyle/>
          <a:p>
            <a:pPr>
              <a:defRPr sz="3600"/>
            </a:pPr>
            <a:r>
              <a:t>Essayer de s'intégrer à l'école primaire en étant </a:t>
            </a:r>
            <a:r>
              <a:rPr b="1"/>
              <a:t>ultra-féminine </a:t>
            </a:r>
            <a:r>
              <a:t>(rose et frou-frou).</a:t>
            </a:r>
          </a:p>
          <a:p>
            <a:pPr>
              <a:defRPr sz="3600"/>
            </a:pPr>
            <a:r>
              <a:t>À l'adolescence, quand cela ne fonctionne pas, le pendule peut basculer dans l'</a:t>
            </a:r>
            <a:r>
              <a:rPr b="1"/>
              <a:t>autre sens.</a:t>
            </a:r>
          </a:p>
          <a:p>
            <a:pPr>
              <a:defRPr sz="3600"/>
            </a:pPr>
            <a:r>
              <a:t>Mépriser la féminité et défier les conventions sociales et de genre.</a:t>
            </a:r>
          </a:p>
          <a:p>
            <a:pPr>
              <a:defRPr sz="3600"/>
            </a:pPr>
            <a:r>
              <a:t>Préférer la </a:t>
            </a:r>
            <a:r>
              <a:rPr b="1"/>
              <a:t>compagnie des garçons, </a:t>
            </a:r>
            <a:r>
              <a:t>socialement plus simple, intérêt pour le sport, la science, l'aventure.</a:t>
            </a:r>
          </a:p>
        </p:txBody>
      </p:sp>
      <p:pic>
        <p:nvPicPr>
          <p:cNvPr id="818" name="Picture 2" descr="Picture 2"/>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19"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itle 1"/>
          <p:cNvSpPr txBox="1">
            <a:spLocks noGrp="1"/>
          </p:cNvSpPr>
          <p:nvPr>
            <p:ph type="title"/>
          </p:nvPr>
        </p:nvSpPr>
        <p:spPr>
          <a:prstGeom prst="rect">
            <a:avLst/>
          </a:prstGeom>
        </p:spPr>
        <p:txBody>
          <a:bodyPr/>
          <a:lstStyle/>
          <a:p>
            <a:pPr algn="ctr" defTabSz="713230">
              <a:defRPr sz="4200"/>
            </a:pPr>
            <a:r>
              <a:t>Adolescentes autistes</a:t>
            </a:r>
            <a:br/>
            <a:endParaRPr/>
          </a:p>
        </p:txBody>
      </p:sp>
      <p:sp>
        <p:nvSpPr>
          <p:cNvPr id="822" name="Content Placeholder 2"/>
          <p:cNvSpPr txBox="1">
            <a:spLocks noGrp="1"/>
          </p:cNvSpPr>
          <p:nvPr>
            <p:ph type="body" idx="1"/>
          </p:nvPr>
        </p:nvSpPr>
        <p:spPr>
          <a:xfrm>
            <a:off x="609600" y="2162710"/>
            <a:ext cx="10972800" cy="3963454"/>
          </a:xfrm>
          <a:prstGeom prst="rect">
            <a:avLst/>
          </a:prstGeom>
        </p:spPr>
        <p:txBody>
          <a:bodyPr/>
          <a:lstStyle/>
          <a:p>
            <a:r>
              <a:t>Camouflage: Développer un intérêt et une connaissance de la </a:t>
            </a:r>
            <a:r>
              <a:rPr b="1"/>
              <a:t>mode et du maquillage</a:t>
            </a:r>
            <a:r>
              <a:t>. </a:t>
            </a:r>
          </a:p>
          <a:p>
            <a:pPr>
              <a:defRPr b="1"/>
            </a:pPr>
            <a:r>
              <a:t>Masques et mimiques</a:t>
            </a:r>
          </a:p>
          <a:p>
            <a:pPr>
              <a:defRPr i="1"/>
            </a:pPr>
            <a:r>
              <a:t>Pourquoi faire l'effort de comprendre ce qui est normal quand on peut simplement le copier?</a:t>
            </a:r>
          </a:p>
          <a:p>
            <a:r>
              <a:t>L'autisme camouflé et </a:t>
            </a:r>
            <a:r>
              <a:rPr b="1"/>
              <a:t>réprimé à l'école</a:t>
            </a:r>
            <a:r>
              <a:t>, mais libéré à la maison</a:t>
            </a:r>
          </a:p>
          <a:p>
            <a:r>
              <a:t>Le personnage de Jekyll et Hyde</a:t>
            </a:r>
          </a:p>
        </p:txBody>
      </p:sp>
      <p:pic>
        <p:nvPicPr>
          <p:cNvPr id="823"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24"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Title 1"/>
          <p:cNvSpPr txBox="1">
            <a:spLocks noGrp="1"/>
          </p:cNvSpPr>
          <p:nvPr>
            <p:ph type="title"/>
          </p:nvPr>
        </p:nvSpPr>
        <p:spPr>
          <a:prstGeom prst="rect">
            <a:avLst/>
          </a:prstGeom>
        </p:spPr>
        <p:txBody>
          <a:bodyPr/>
          <a:lstStyle>
            <a:lvl1pPr algn="ctr">
              <a:defRPr sz="5400"/>
            </a:lvl1pPr>
          </a:lstStyle>
          <a:p>
            <a:r>
              <a:t>Adolescentes autistes</a:t>
            </a:r>
          </a:p>
        </p:txBody>
      </p:sp>
      <p:pic>
        <p:nvPicPr>
          <p:cNvPr id="827" name="Picture 5" descr="Picture 5"/>
          <p:cNvPicPr>
            <a:picLocks noChangeAspect="1"/>
          </p:cNvPicPr>
          <p:nvPr/>
        </p:nvPicPr>
        <p:blipFill>
          <a:blip r:embed="rId2"/>
          <a:stretch>
            <a:fillRect/>
          </a:stretch>
        </p:blipFill>
        <p:spPr>
          <a:xfrm>
            <a:off x="2893022" y="3269438"/>
            <a:ext cx="2252400" cy="3382999"/>
          </a:xfrm>
          <a:prstGeom prst="rect">
            <a:avLst/>
          </a:prstGeom>
          <a:ln w="12700">
            <a:miter lim="400000"/>
          </a:ln>
        </p:spPr>
      </p:pic>
      <p:pic>
        <p:nvPicPr>
          <p:cNvPr id="828" name="Picture 6" descr="Picture 6"/>
          <p:cNvPicPr>
            <a:picLocks noChangeAspect="1"/>
          </p:cNvPicPr>
          <p:nvPr/>
        </p:nvPicPr>
        <p:blipFill>
          <a:blip r:embed="rId3"/>
          <a:stretch>
            <a:fillRect/>
          </a:stretch>
        </p:blipFill>
        <p:spPr>
          <a:xfrm>
            <a:off x="6411471" y="3375602"/>
            <a:ext cx="2150777" cy="3330236"/>
          </a:xfrm>
          <a:prstGeom prst="rect">
            <a:avLst/>
          </a:prstGeom>
          <a:ln w="12700">
            <a:miter lim="400000"/>
          </a:ln>
        </p:spPr>
      </p:pic>
      <p:sp>
        <p:nvSpPr>
          <p:cNvPr id="829" name="Content Placeholder 3"/>
          <p:cNvSpPr txBox="1">
            <a:spLocks noGrp="1"/>
          </p:cNvSpPr>
          <p:nvPr>
            <p:ph type="body" sz="half" idx="1"/>
          </p:nvPr>
        </p:nvSpPr>
        <p:spPr>
          <a:xfrm>
            <a:off x="609600" y="1469204"/>
            <a:ext cx="10972800" cy="1959798"/>
          </a:xfrm>
          <a:prstGeom prst="rect">
            <a:avLst/>
          </a:prstGeom>
        </p:spPr>
        <p:txBody>
          <a:bodyPr/>
          <a:lstStyle/>
          <a:p>
            <a:pPr>
              <a:defRPr b="1"/>
            </a:pPr>
            <a:r>
              <a:t>Puritaine</a:t>
            </a:r>
          </a:p>
          <a:p>
            <a:r>
              <a:t>La sexualité pour être </a:t>
            </a:r>
            <a:r>
              <a:rPr b="1"/>
              <a:t>populaire</a:t>
            </a:r>
          </a:p>
          <a:p>
            <a:r>
              <a:t>Vulnérable aux </a:t>
            </a:r>
            <a:r>
              <a:rPr b="1"/>
              <a:t>prédateurs relationnels</a:t>
            </a:r>
          </a:p>
        </p:txBody>
      </p:sp>
      <p:pic>
        <p:nvPicPr>
          <p:cNvPr id="830" name="Picture 2" descr="Picture 2"/>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831"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itle 1"/>
          <p:cNvSpPr txBox="1">
            <a:spLocks noGrp="1"/>
          </p:cNvSpPr>
          <p:nvPr>
            <p:ph type="title"/>
          </p:nvPr>
        </p:nvSpPr>
        <p:spPr>
          <a:prstGeom prst="rect">
            <a:avLst/>
          </a:prstGeom>
        </p:spPr>
        <p:txBody>
          <a:bodyPr/>
          <a:lstStyle>
            <a:lvl1pPr algn="ctr">
              <a:defRPr sz="5400"/>
            </a:lvl1pPr>
          </a:lstStyle>
          <a:p>
            <a:r>
              <a:t>Encouragement à l'amitié</a:t>
            </a:r>
          </a:p>
        </p:txBody>
      </p:sp>
      <p:sp>
        <p:nvSpPr>
          <p:cNvPr id="834" name="Content Placeholder 2"/>
          <p:cNvSpPr txBox="1">
            <a:spLocks noGrp="1"/>
          </p:cNvSpPr>
          <p:nvPr>
            <p:ph type="body" idx="1"/>
          </p:nvPr>
        </p:nvSpPr>
        <p:spPr>
          <a:xfrm>
            <a:off x="381436" y="1600201"/>
            <a:ext cx="8455478" cy="4525963"/>
          </a:xfrm>
          <a:prstGeom prst="rect">
            <a:avLst/>
          </a:prstGeom>
        </p:spPr>
        <p:txBody>
          <a:bodyPr/>
          <a:lstStyle/>
          <a:p>
            <a:pPr>
              <a:defRPr sz="3200" b="1"/>
            </a:pPr>
            <a:r>
              <a:t>Un ami autiste</a:t>
            </a:r>
          </a:p>
          <a:p>
            <a:pPr>
              <a:defRPr sz="3200"/>
            </a:pPr>
            <a:r>
              <a:t>Se retrouver à la </a:t>
            </a:r>
            <a:r>
              <a:rPr b="1"/>
              <a:t>périphérie des </a:t>
            </a:r>
            <a:r>
              <a:t>activités sociales</a:t>
            </a:r>
          </a:p>
          <a:p>
            <a:pPr>
              <a:defRPr sz="3200" b="1"/>
            </a:pPr>
            <a:r>
              <a:t>Groupes </a:t>
            </a:r>
            <a:r>
              <a:rPr b="0"/>
              <a:t>d'intérêt à l'heure du déjeuner ou après l'école, comme la robotique, la programmation informatique, les projets scientifiques, la musique et le chant.</a:t>
            </a:r>
          </a:p>
          <a:p>
            <a:pPr>
              <a:defRPr sz="3200"/>
            </a:pPr>
            <a:r>
              <a:t>Assis l'un à côté de l'autre, ils dessinent</a:t>
            </a:r>
          </a:p>
          <a:p>
            <a:pPr>
              <a:defRPr sz="3200"/>
            </a:pPr>
            <a:r>
              <a:t>Comics, Cosplay, et conventions de fans </a:t>
            </a:r>
          </a:p>
        </p:txBody>
      </p:sp>
      <p:pic>
        <p:nvPicPr>
          <p:cNvPr id="835" name="Picture 4" descr="Picture 4"/>
          <p:cNvPicPr>
            <a:picLocks noChangeAspect="1"/>
          </p:cNvPicPr>
          <p:nvPr/>
        </p:nvPicPr>
        <p:blipFill>
          <a:blip r:embed="rId2"/>
          <a:stretch>
            <a:fillRect/>
          </a:stretch>
        </p:blipFill>
        <p:spPr>
          <a:xfrm>
            <a:off x="8858386" y="2061293"/>
            <a:ext cx="3014608" cy="1688183"/>
          </a:xfrm>
          <a:prstGeom prst="rect">
            <a:avLst/>
          </a:prstGeom>
          <a:ln w="12700">
            <a:miter lim="400000"/>
          </a:ln>
        </p:spPr>
      </p:pic>
      <p:pic>
        <p:nvPicPr>
          <p:cNvPr id="836" name="Picture 5" descr="Picture 5"/>
          <p:cNvPicPr>
            <a:picLocks noChangeAspect="1"/>
          </p:cNvPicPr>
          <p:nvPr/>
        </p:nvPicPr>
        <p:blipFill>
          <a:blip r:embed="rId3"/>
          <a:stretch>
            <a:fillRect/>
          </a:stretch>
        </p:blipFill>
        <p:spPr>
          <a:xfrm>
            <a:off x="8858386" y="4120081"/>
            <a:ext cx="3014608" cy="2006085"/>
          </a:xfrm>
          <a:prstGeom prst="rect">
            <a:avLst/>
          </a:prstGeom>
          <a:ln w="12700">
            <a:miter lim="400000"/>
          </a:ln>
        </p:spPr>
      </p:pic>
      <p:pic>
        <p:nvPicPr>
          <p:cNvPr id="837" name="Picture 3" descr="Picture 3"/>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838"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Rectangle 2"/>
          <p:cNvSpPr txBox="1">
            <a:spLocks noGrp="1"/>
          </p:cNvSpPr>
          <p:nvPr>
            <p:ph type="title"/>
          </p:nvPr>
        </p:nvSpPr>
        <p:spPr>
          <a:prstGeom prst="rect">
            <a:avLst/>
          </a:prstGeom>
        </p:spPr>
        <p:txBody>
          <a:bodyPr/>
          <a:lstStyle>
            <a:lvl1pPr algn="ctr">
              <a:defRPr sz="5400"/>
            </a:lvl1pPr>
          </a:lstStyle>
          <a:p>
            <a:r>
              <a:t>Encouragement à l'amitié</a:t>
            </a:r>
          </a:p>
        </p:txBody>
      </p:sp>
      <p:sp>
        <p:nvSpPr>
          <p:cNvPr id="841" name="Rectangle 3"/>
          <p:cNvSpPr txBox="1">
            <a:spLocks noGrp="1"/>
          </p:cNvSpPr>
          <p:nvPr>
            <p:ph type="body" idx="1"/>
          </p:nvPr>
        </p:nvSpPr>
        <p:spPr>
          <a:prstGeom prst="rect">
            <a:avLst/>
          </a:prstGeom>
        </p:spPr>
        <p:txBody>
          <a:bodyPr/>
          <a:lstStyle/>
          <a:p>
            <a:pPr>
              <a:defRPr sz="4000" b="1"/>
            </a:pPr>
            <a:r>
              <a:t>Les animaux </a:t>
            </a:r>
            <a:r>
              <a:rPr b="0"/>
              <a:t>comme amis</a:t>
            </a:r>
          </a:p>
          <a:p>
            <a:pPr>
              <a:defRPr sz="4000"/>
            </a:pPr>
            <a:r>
              <a:t>Amis sur </a:t>
            </a:r>
            <a:r>
              <a:rPr b="1"/>
              <a:t>lnternet</a:t>
            </a:r>
          </a:p>
        </p:txBody>
      </p:sp>
      <p:pic>
        <p:nvPicPr>
          <p:cNvPr id="842" name="Picture 2" descr="Picture 2"/>
          <p:cNvPicPr>
            <a:picLocks noChangeAspect="1"/>
          </p:cNvPicPr>
          <p:nvPr/>
        </p:nvPicPr>
        <p:blipFill>
          <a:blip r:embed="rId2"/>
          <a:stretch>
            <a:fillRect/>
          </a:stretch>
        </p:blipFill>
        <p:spPr>
          <a:xfrm>
            <a:off x="5878314" y="2641657"/>
            <a:ext cx="2338576" cy="3514253"/>
          </a:xfrm>
          <a:prstGeom prst="rect">
            <a:avLst/>
          </a:prstGeom>
          <a:ln w="12700">
            <a:miter lim="400000"/>
          </a:ln>
        </p:spPr>
      </p:pic>
      <p:pic>
        <p:nvPicPr>
          <p:cNvPr id="843" name="Picture 6" descr="Picture 6"/>
          <p:cNvPicPr>
            <a:picLocks noChangeAspect="1"/>
          </p:cNvPicPr>
          <p:nvPr/>
        </p:nvPicPr>
        <p:blipFill>
          <a:blip r:embed="rId3"/>
          <a:stretch>
            <a:fillRect/>
          </a:stretch>
        </p:blipFill>
        <p:spPr>
          <a:xfrm>
            <a:off x="1448925" y="3429000"/>
            <a:ext cx="3977479" cy="2227390"/>
          </a:xfrm>
          <a:prstGeom prst="rect">
            <a:avLst/>
          </a:prstGeom>
          <a:ln w="12700">
            <a:miter lim="400000"/>
          </a:ln>
        </p:spPr>
      </p:pic>
      <p:pic>
        <p:nvPicPr>
          <p:cNvPr id="844" name="Picture 1" descr="Picture 1"/>
          <p:cNvPicPr>
            <a:picLocks noChangeAspect="1"/>
          </p:cNvPicPr>
          <p:nvPr/>
        </p:nvPicPr>
        <p:blipFill>
          <a:blip r:embed="rId4"/>
          <a:stretch>
            <a:fillRect/>
          </a:stretch>
        </p:blipFill>
        <p:spPr>
          <a:xfrm>
            <a:off x="8668800" y="3215181"/>
            <a:ext cx="2874798" cy="2042619"/>
          </a:xfrm>
          <a:prstGeom prst="rect">
            <a:avLst/>
          </a:prstGeom>
          <a:ln w="12700">
            <a:miter lim="400000"/>
          </a:ln>
        </p:spPr>
      </p:pic>
      <p:pic>
        <p:nvPicPr>
          <p:cNvPr id="845" name="Picture 2" descr="Picture 2"/>
          <p:cNvPicPr>
            <a:picLocks noChangeAspect="1"/>
          </p:cNvPicPr>
          <p:nvPr/>
        </p:nvPicPr>
        <p:blipFill>
          <a:blip r:embed="rId5"/>
          <a:stretch>
            <a:fillRect/>
          </a:stretch>
        </p:blipFill>
        <p:spPr>
          <a:xfrm>
            <a:off x="204346" y="6040932"/>
            <a:ext cx="1102481" cy="595655"/>
          </a:xfrm>
          <a:prstGeom prst="rect">
            <a:avLst/>
          </a:prstGeom>
          <a:ln w="12700">
            <a:miter lim="400000"/>
          </a:ln>
        </p:spPr>
      </p:pic>
      <p:sp>
        <p:nvSpPr>
          <p:cNvPr id="846"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Rectangle 2"/>
          <p:cNvSpPr txBox="1">
            <a:spLocks noGrp="1"/>
          </p:cNvSpPr>
          <p:nvPr>
            <p:ph type="title"/>
          </p:nvPr>
        </p:nvSpPr>
        <p:spPr>
          <a:prstGeom prst="rect">
            <a:avLst/>
          </a:prstGeom>
        </p:spPr>
        <p:txBody>
          <a:bodyPr/>
          <a:lstStyle>
            <a:lvl1pPr algn="ctr" defTabSz="713231">
              <a:defRPr sz="4212"/>
            </a:lvl1pPr>
          </a:lstStyle>
          <a:p>
            <a:r>
              <a:t>Cours de théâtre et thérapie par l'art dramatique</a:t>
            </a:r>
          </a:p>
        </p:txBody>
      </p:sp>
      <p:sp>
        <p:nvSpPr>
          <p:cNvPr id="849" name="Rectangle 3"/>
          <p:cNvSpPr txBox="1">
            <a:spLocks noGrp="1"/>
          </p:cNvSpPr>
          <p:nvPr>
            <p:ph type="body" sz="half" idx="1"/>
          </p:nvPr>
        </p:nvSpPr>
        <p:spPr>
          <a:xfrm>
            <a:off x="334407" y="1625017"/>
            <a:ext cx="5361001" cy="4211469"/>
          </a:xfrm>
          <a:prstGeom prst="rect">
            <a:avLst/>
          </a:prstGeom>
        </p:spPr>
        <p:txBody>
          <a:bodyPr/>
          <a:lstStyle/>
          <a:p>
            <a:pPr marL="226313" indent="-226313" defTabSz="905255">
              <a:spcBef>
                <a:spcPts val="900"/>
              </a:spcBef>
              <a:defRPr sz="2772"/>
            </a:pPr>
            <a:r>
              <a:t>Comment </a:t>
            </a:r>
            <a:r>
              <a:rPr b="1"/>
              <a:t>"jouer un rôle" </a:t>
            </a:r>
            <a:r>
              <a:t>dans des situations de tous les jours.</a:t>
            </a:r>
          </a:p>
          <a:p>
            <a:pPr marL="226313" indent="-226313" defTabSz="905255">
              <a:spcBef>
                <a:spcPts val="900"/>
              </a:spcBef>
              <a:defRPr sz="2772"/>
            </a:pPr>
            <a:r>
              <a:t>Les adolescents autistes ont l'impression de "jouer" avec leurs pairs, mais ils n'ont pas de répliques, de rôle ou de scénario.</a:t>
            </a:r>
          </a:p>
          <a:p>
            <a:pPr marL="226313" indent="-226313" defTabSz="905255">
              <a:spcBef>
                <a:spcPts val="900"/>
              </a:spcBef>
              <a:defRPr sz="2772" i="1"/>
            </a:pPr>
            <a:r>
              <a:t>"C'est comme être dans une pièce de théâtre, tous les autres acteurs connaissent leur texte et vous n'avez jamais vu le script".</a:t>
            </a:r>
          </a:p>
        </p:txBody>
      </p:sp>
      <p:pic>
        <p:nvPicPr>
          <p:cNvPr id="850" name="Picture 4" descr="Picture 4"/>
          <p:cNvPicPr>
            <a:picLocks noChangeAspect="1"/>
          </p:cNvPicPr>
          <p:nvPr/>
        </p:nvPicPr>
        <p:blipFill>
          <a:blip r:embed="rId2"/>
          <a:stretch>
            <a:fillRect/>
          </a:stretch>
        </p:blipFill>
        <p:spPr>
          <a:xfrm>
            <a:off x="5993238" y="1953733"/>
            <a:ext cx="2762683" cy="3554039"/>
          </a:xfrm>
          <a:prstGeom prst="rect">
            <a:avLst/>
          </a:prstGeom>
          <a:ln w="12700">
            <a:miter lim="400000"/>
          </a:ln>
        </p:spPr>
      </p:pic>
      <p:pic>
        <p:nvPicPr>
          <p:cNvPr id="851" name="Picture 2" descr="Picture 2"/>
          <p:cNvPicPr>
            <a:picLocks noChangeAspect="1"/>
          </p:cNvPicPr>
          <p:nvPr/>
        </p:nvPicPr>
        <p:blipFill>
          <a:blip r:embed="rId3"/>
          <a:stretch>
            <a:fillRect/>
          </a:stretch>
        </p:blipFill>
        <p:spPr>
          <a:xfrm>
            <a:off x="9290346" y="2052540"/>
            <a:ext cx="2755352" cy="3554039"/>
          </a:xfrm>
          <a:prstGeom prst="rect">
            <a:avLst/>
          </a:prstGeom>
          <a:ln w="12700">
            <a:miter lim="400000"/>
          </a:ln>
        </p:spPr>
      </p:pic>
      <p:pic>
        <p:nvPicPr>
          <p:cNvPr id="852" name="Picture 1" descr="Picture 1"/>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853"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itle 1"/>
          <p:cNvSpPr txBox="1">
            <a:spLocks noGrp="1"/>
          </p:cNvSpPr>
          <p:nvPr>
            <p:ph type="title"/>
          </p:nvPr>
        </p:nvSpPr>
        <p:spPr>
          <a:prstGeom prst="rect">
            <a:avLst/>
          </a:prstGeom>
        </p:spPr>
        <p:txBody>
          <a:bodyPr/>
          <a:lstStyle>
            <a:lvl1pPr algn="ctr">
              <a:defRPr sz="5400"/>
            </a:lvl1pPr>
          </a:lstStyle>
          <a:p>
            <a:r>
              <a:t>Activités d'amitié pour les parents</a:t>
            </a:r>
          </a:p>
        </p:txBody>
      </p:sp>
      <p:sp>
        <p:nvSpPr>
          <p:cNvPr id="856" name="Content Placeholder 2"/>
          <p:cNvSpPr txBox="1">
            <a:spLocks noGrp="1"/>
          </p:cNvSpPr>
          <p:nvPr>
            <p:ph type="body" idx="1"/>
          </p:nvPr>
        </p:nvSpPr>
        <p:spPr>
          <a:xfrm>
            <a:off x="609599" y="1600201"/>
            <a:ext cx="9156194" cy="4525963"/>
          </a:xfrm>
          <a:prstGeom prst="rect">
            <a:avLst/>
          </a:prstGeom>
        </p:spPr>
        <p:txBody>
          <a:bodyPr/>
          <a:lstStyle/>
          <a:p>
            <a:pPr>
              <a:defRPr sz="3600" b="1"/>
            </a:pPr>
            <a:r>
              <a:t>Des pairs déconcertants</a:t>
            </a:r>
          </a:p>
          <a:p>
            <a:pPr>
              <a:defRPr sz="3600" i="1"/>
            </a:pPr>
            <a:r>
              <a:t>Les pairs se rassemblent et ne parlent de rien d'important ou de garçons.</a:t>
            </a:r>
          </a:p>
          <a:p>
            <a:pPr>
              <a:defRPr sz="3600" i="1"/>
            </a:pPr>
            <a:r>
              <a:t>Quelqu'un qui parle de ses expériences et de ses opinions et qui pense que cela m'intéresserait (et intéresserait d'autres personnes).</a:t>
            </a:r>
          </a:p>
        </p:txBody>
      </p:sp>
      <p:pic>
        <p:nvPicPr>
          <p:cNvPr id="857"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58"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Title 1"/>
          <p:cNvSpPr txBox="1">
            <a:spLocks noGrp="1"/>
          </p:cNvSpPr>
          <p:nvPr>
            <p:ph type="title"/>
          </p:nvPr>
        </p:nvSpPr>
        <p:spPr>
          <a:prstGeom prst="rect">
            <a:avLst/>
          </a:prstGeom>
        </p:spPr>
        <p:txBody>
          <a:bodyPr/>
          <a:lstStyle>
            <a:lvl1pPr algn="ctr">
              <a:defRPr sz="5400"/>
            </a:lvl1pPr>
          </a:lstStyle>
          <a:p>
            <a:r>
              <a:t>Activités d'amitié pour les parents</a:t>
            </a:r>
          </a:p>
        </p:txBody>
      </p:sp>
      <p:sp>
        <p:nvSpPr>
          <p:cNvPr id="861" name="Content Placeholder 2"/>
          <p:cNvSpPr txBox="1">
            <a:spLocks noGrp="1"/>
          </p:cNvSpPr>
          <p:nvPr>
            <p:ph type="body" idx="1"/>
          </p:nvPr>
        </p:nvSpPr>
        <p:spPr>
          <a:xfrm>
            <a:off x="609598" y="1782566"/>
            <a:ext cx="10556534" cy="4237233"/>
          </a:xfrm>
          <a:prstGeom prst="rect">
            <a:avLst/>
          </a:prstGeom>
        </p:spPr>
        <p:txBody>
          <a:bodyPr/>
          <a:lstStyle/>
          <a:p>
            <a:pPr marL="217170" indent="-217170" defTabSz="868680">
              <a:spcBef>
                <a:spcPts val="900"/>
              </a:spcBef>
              <a:defRPr sz="3420" b="1"/>
            </a:pPr>
            <a:r>
              <a:t>Situations embarrassantes</a:t>
            </a:r>
          </a:p>
          <a:p>
            <a:pPr marL="217170" indent="-217170" defTabSz="868680">
              <a:spcBef>
                <a:spcPts val="900"/>
              </a:spcBef>
              <a:defRPr sz="3420" i="1"/>
            </a:pPr>
            <a:r>
              <a:t>Tu arrives en retard en classe et tout le monde se retourne pour te regarder.</a:t>
            </a:r>
          </a:p>
          <a:p>
            <a:pPr marL="217170" indent="-217170" defTabSz="868680">
              <a:spcBef>
                <a:spcPts val="900"/>
              </a:spcBef>
              <a:defRPr sz="3420" i="1"/>
            </a:pPr>
            <a:r>
              <a:t>Quelqu'un t’appelle au téléphone et tu ne veux pas lui parler.</a:t>
            </a:r>
          </a:p>
          <a:p>
            <a:pPr marL="217170" indent="-217170" defTabSz="868680">
              <a:spcBef>
                <a:spcPts val="900"/>
              </a:spcBef>
              <a:defRPr sz="3420" i="1"/>
            </a:pPr>
            <a:r>
              <a:t>Une amie dit "Je suis si grosse" et attend un commentaire, s'attendant probablement à un "mensonge blanc".</a:t>
            </a:r>
          </a:p>
        </p:txBody>
      </p:sp>
      <p:pic>
        <p:nvPicPr>
          <p:cNvPr id="862"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863"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itle 1"/>
          <p:cNvSpPr txBox="1">
            <a:spLocks noGrp="1"/>
          </p:cNvSpPr>
          <p:nvPr>
            <p:ph type="title"/>
          </p:nvPr>
        </p:nvSpPr>
        <p:spPr>
          <a:prstGeom prst="rect">
            <a:avLst/>
          </a:prstGeom>
        </p:spPr>
        <p:txBody>
          <a:bodyPr/>
          <a:lstStyle>
            <a:lvl1pPr algn="ctr">
              <a:defRPr sz="5400"/>
            </a:lvl1pPr>
          </a:lstStyle>
          <a:p>
            <a:r>
              <a:t>Activités d'amitié pour les parents</a:t>
            </a:r>
          </a:p>
        </p:txBody>
      </p:sp>
      <p:sp>
        <p:nvSpPr>
          <p:cNvPr id="866" name="Content Placeholder 2"/>
          <p:cNvSpPr txBox="1">
            <a:spLocks noGrp="1"/>
          </p:cNvSpPr>
          <p:nvPr>
            <p:ph type="body" idx="1"/>
          </p:nvPr>
        </p:nvSpPr>
        <p:spPr>
          <a:xfrm>
            <a:off x="1065929" y="1808252"/>
            <a:ext cx="10157678" cy="4094218"/>
          </a:xfrm>
          <a:prstGeom prst="rect">
            <a:avLst/>
          </a:prstGeom>
        </p:spPr>
        <p:txBody>
          <a:bodyPr/>
          <a:lstStyle/>
          <a:p>
            <a:pPr>
              <a:defRPr b="1"/>
            </a:pPr>
            <a:r>
              <a:t>Amitiés et situations à risques</a:t>
            </a:r>
          </a:p>
          <a:p>
            <a:r>
              <a:rPr b="1"/>
              <a:t>S</a:t>
            </a:r>
            <a:r>
              <a:t>ignes d'une </a:t>
            </a:r>
            <a:r>
              <a:rPr b="1"/>
              <a:t>bonne amitié</a:t>
            </a:r>
          </a:p>
          <a:p>
            <a:r>
              <a:t>Signes qu'une amitié devient risquée en termes d'émotions, de ce que vous faites ensemble et du sentiment d'être utilisé.</a:t>
            </a:r>
          </a:p>
          <a:p>
            <a:r>
              <a:t>Comment identifier ces signes?</a:t>
            </a:r>
          </a:p>
        </p:txBody>
      </p:sp>
      <p:pic>
        <p:nvPicPr>
          <p:cNvPr id="867" name="Picture 5" descr="Picture 5"/>
          <p:cNvPicPr>
            <a:picLocks noChangeAspect="1"/>
          </p:cNvPicPr>
          <p:nvPr/>
        </p:nvPicPr>
        <p:blipFill>
          <a:blip r:embed="rId2"/>
          <a:stretch>
            <a:fillRect/>
          </a:stretch>
        </p:blipFill>
        <p:spPr>
          <a:xfrm>
            <a:off x="4305682" y="4505647"/>
            <a:ext cx="3492191" cy="1514387"/>
          </a:xfrm>
          <a:prstGeom prst="rect">
            <a:avLst/>
          </a:prstGeom>
          <a:ln w="12700">
            <a:miter lim="400000"/>
          </a:ln>
        </p:spPr>
      </p:pic>
      <p:pic>
        <p:nvPicPr>
          <p:cNvPr id="868"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869"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Footer Placeholder 6"/>
          <p:cNvSpPr txBox="1"/>
          <p:nvPr/>
        </p:nvSpPr>
        <p:spPr>
          <a:xfrm>
            <a:off x="4084320" y="6404293"/>
            <a:ext cx="4023360"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200">
                <a:solidFill>
                  <a:srgbClr val="888888"/>
                </a:solidFill>
              </a:defRPr>
            </a:lvl1pPr>
          </a:lstStyle>
          <a:p>
            <a:r>
              <a:t>©Copyright 2023 Tony Attwood</a:t>
            </a:r>
          </a:p>
        </p:txBody>
      </p:sp>
      <p:sp>
        <p:nvSpPr>
          <p:cNvPr id="872" name="Title 1"/>
          <p:cNvSpPr txBox="1">
            <a:spLocks noGrp="1"/>
          </p:cNvSpPr>
          <p:nvPr>
            <p:ph type="title"/>
          </p:nvPr>
        </p:nvSpPr>
        <p:spPr>
          <a:xfrm>
            <a:off x="609600" y="-67928"/>
            <a:ext cx="10972800" cy="1485567"/>
          </a:xfrm>
          <a:prstGeom prst="rect">
            <a:avLst/>
          </a:prstGeom>
        </p:spPr>
        <p:txBody>
          <a:bodyPr/>
          <a:lstStyle>
            <a:lvl1pPr algn="ctr">
              <a:defRPr sz="5400"/>
            </a:lvl1pPr>
          </a:lstStyle>
          <a:p>
            <a:r>
              <a:t>Pensée sociale</a:t>
            </a:r>
          </a:p>
        </p:txBody>
      </p:sp>
      <p:sp>
        <p:nvSpPr>
          <p:cNvPr id="873" name="Content Placeholder 2"/>
          <p:cNvSpPr txBox="1">
            <a:spLocks noGrp="1"/>
          </p:cNvSpPr>
          <p:nvPr>
            <p:ph type="body" idx="1"/>
          </p:nvPr>
        </p:nvSpPr>
        <p:spPr>
          <a:xfrm>
            <a:off x="838200" y="1133856"/>
            <a:ext cx="10515600" cy="5043107"/>
          </a:xfrm>
          <a:prstGeom prst="rect">
            <a:avLst/>
          </a:prstGeom>
        </p:spPr>
        <p:txBody>
          <a:bodyPr/>
          <a:lstStyle/>
          <a:p>
            <a:r>
              <a:t>Ressources et programmes développés par Michelle Garcia Winner et Pamela Crooke</a:t>
            </a:r>
          </a:p>
          <a:p>
            <a:pPr>
              <a:defRPr u="sng">
                <a:solidFill>
                  <a:srgbClr val="0000FF"/>
                </a:solidFill>
                <a:uFill>
                  <a:solidFill>
                    <a:srgbClr val="0000FF"/>
                  </a:solidFill>
                </a:uFill>
              </a:defRPr>
            </a:pPr>
            <a:r>
              <a:rPr>
                <a:hlinkClick r:id="rId2"/>
              </a:rPr>
              <a:t>www.socialthinking.com </a:t>
            </a:r>
          </a:p>
          <a:p>
            <a:r>
              <a:t>Formation en ligne</a:t>
            </a:r>
          </a:p>
        </p:txBody>
      </p:sp>
      <p:pic>
        <p:nvPicPr>
          <p:cNvPr id="874" name="Picture 7" descr="Picture 7"/>
          <p:cNvPicPr>
            <a:picLocks noChangeAspect="1"/>
          </p:cNvPicPr>
          <p:nvPr/>
        </p:nvPicPr>
        <p:blipFill>
          <a:blip r:embed="rId3"/>
          <a:stretch>
            <a:fillRect/>
          </a:stretch>
        </p:blipFill>
        <p:spPr>
          <a:xfrm>
            <a:off x="2738533" y="3497919"/>
            <a:ext cx="2105176" cy="2882978"/>
          </a:xfrm>
          <a:prstGeom prst="rect">
            <a:avLst/>
          </a:prstGeom>
          <a:ln w="12700">
            <a:miter lim="400000"/>
          </a:ln>
        </p:spPr>
      </p:pic>
      <p:pic>
        <p:nvPicPr>
          <p:cNvPr id="875" name="Picture 8" descr="Picture 8"/>
          <p:cNvPicPr>
            <a:picLocks noChangeAspect="1"/>
          </p:cNvPicPr>
          <p:nvPr/>
        </p:nvPicPr>
        <p:blipFill>
          <a:blip r:embed="rId4"/>
          <a:stretch>
            <a:fillRect/>
          </a:stretch>
        </p:blipFill>
        <p:spPr>
          <a:xfrm>
            <a:off x="5871319" y="3535845"/>
            <a:ext cx="1899667" cy="2845052"/>
          </a:xfrm>
          <a:prstGeom prst="rect">
            <a:avLst/>
          </a:prstGeom>
          <a:ln w="12700">
            <a:miter lim="400000"/>
          </a:ln>
        </p:spPr>
      </p:pic>
      <p:pic>
        <p:nvPicPr>
          <p:cNvPr id="876" name="Picture 9" descr="Picture 9"/>
          <p:cNvPicPr>
            <a:picLocks noChangeAspect="1"/>
          </p:cNvPicPr>
          <p:nvPr/>
        </p:nvPicPr>
        <p:blipFill>
          <a:blip r:embed="rId5"/>
          <a:stretch>
            <a:fillRect/>
          </a:stretch>
        </p:blipFill>
        <p:spPr>
          <a:xfrm>
            <a:off x="9124949" y="3497919"/>
            <a:ext cx="1899667" cy="2858432"/>
          </a:xfrm>
          <a:prstGeom prst="rect">
            <a:avLst/>
          </a:prstGeom>
          <a:ln w="12700">
            <a:miter lim="400000"/>
          </a:ln>
        </p:spPr>
      </p:pic>
      <p:pic>
        <p:nvPicPr>
          <p:cNvPr id="877" name="Picture 3" descr="Picture 3"/>
          <p:cNvPicPr>
            <a:picLocks noChangeAspect="1"/>
          </p:cNvPicPr>
          <p:nvPr/>
        </p:nvPicPr>
        <p:blipFill>
          <a:blip r:embed="rId6"/>
          <a:stretch>
            <a:fillRect/>
          </a:stretch>
        </p:blipFill>
        <p:spPr>
          <a:xfrm>
            <a:off x="204346" y="6040932"/>
            <a:ext cx="1102481" cy="595655"/>
          </a:xfrm>
          <a:prstGeom prst="rect">
            <a:avLst/>
          </a:prstGeom>
          <a:ln w="12700">
            <a:miter lim="400000"/>
          </a:ln>
        </p:spPr>
      </p:pic>
      <p:sp>
        <p:nvSpPr>
          <p:cNvPr id="878"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itle 1"/>
          <p:cNvSpPr txBox="1">
            <a:spLocks noGrp="1"/>
          </p:cNvSpPr>
          <p:nvPr>
            <p:ph type="title"/>
          </p:nvPr>
        </p:nvSpPr>
        <p:spPr>
          <a:xfrm>
            <a:off x="272264" y="365125"/>
            <a:ext cx="11609800" cy="1325563"/>
          </a:xfrm>
          <a:prstGeom prst="rect">
            <a:avLst/>
          </a:prstGeom>
        </p:spPr>
        <p:txBody>
          <a:bodyPr/>
          <a:lstStyle>
            <a:lvl1pPr algn="ctr" defTabSz="713230">
              <a:defRPr sz="4200"/>
            </a:lvl1pPr>
          </a:lstStyle>
          <a:p>
            <a:r>
              <a:t>Caractéristiques de la dépression associée à l'autisme</a:t>
            </a:r>
          </a:p>
        </p:txBody>
      </p:sp>
      <p:sp>
        <p:nvSpPr>
          <p:cNvPr id="248" name="Content Placeholder 2"/>
          <p:cNvSpPr txBox="1">
            <a:spLocks noGrp="1"/>
          </p:cNvSpPr>
          <p:nvPr>
            <p:ph type="body" idx="1"/>
          </p:nvPr>
        </p:nvSpPr>
        <p:spPr>
          <a:xfrm>
            <a:off x="838200" y="2255177"/>
            <a:ext cx="10515600" cy="3921786"/>
          </a:xfrm>
          <a:prstGeom prst="rect">
            <a:avLst/>
          </a:prstGeom>
        </p:spPr>
        <p:txBody>
          <a:bodyPr/>
          <a:lstStyle/>
          <a:p>
            <a:pPr marL="198881" indent="-198881" defTabSz="795527">
              <a:spcBef>
                <a:spcPts val="800"/>
              </a:spcBef>
              <a:defRPr sz="3828" b="1"/>
            </a:pPr>
            <a:r>
              <a:t>Alexithymie</a:t>
            </a:r>
          </a:p>
          <a:p>
            <a:pPr marL="198881" indent="-198881" defTabSz="795527">
              <a:spcBef>
                <a:spcPts val="800"/>
              </a:spcBef>
              <a:defRPr sz="3828"/>
            </a:pPr>
            <a:r>
              <a:t>Un vocabulaire réduit pour décrire les différents niveaux d'expérience émotionnelle.</a:t>
            </a:r>
          </a:p>
          <a:p>
            <a:pPr marL="198881" indent="-198881" defTabSz="795527">
              <a:spcBef>
                <a:spcPts val="800"/>
              </a:spcBef>
              <a:defRPr sz="3828"/>
            </a:pPr>
            <a:r>
              <a:t>Des émotions particulièrement subtiles et complexes</a:t>
            </a:r>
          </a:p>
          <a:p>
            <a:pPr marL="198881" indent="-198881" defTabSz="795527">
              <a:spcBef>
                <a:spcPts val="800"/>
              </a:spcBef>
              <a:defRPr sz="3828" i="1"/>
            </a:pPr>
            <a:r>
              <a:t>"J'ai besoin d’un langage pour exprimer mes soucis"</a:t>
            </a:r>
          </a:p>
        </p:txBody>
      </p:sp>
      <p:pic>
        <p:nvPicPr>
          <p:cNvPr id="249" name="Picture 5" descr="Picture 5"/>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50"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itle 1"/>
          <p:cNvSpPr txBox="1">
            <a:spLocks noGrp="1"/>
          </p:cNvSpPr>
          <p:nvPr>
            <p:ph type="title"/>
          </p:nvPr>
        </p:nvSpPr>
        <p:spPr>
          <a:prstGeom prst="rect">
            <a:avLst/>
          </a:prstGeom>
        </p:spPr>
        <p:txBody>
          <a:bodyPr/>
          <a:lstStyle>
            <a:lvl1pPr algn="ctr">
              <a:defRPr sz="5400"/>
            </a:lvl1pPr>
          </a:lstStyle>
          <a:p>
            <a:r>
              <a:t>Harcèlement</a:t>
            </a:r>
          </a:p>
        </p:txBody>
      </p:sp>
      <p:pic>
        <p:nvPicPr>
          <p:cNvPr id="881" name="Content Placeholder 3" descr="Content Placeholder 3"/>
          <p:cNvPicPr>
            <a:picLocks noChangeAspect="1"/>
          </p:cNvPicPr>
          <p:nvPr/>
        </p:nvPicPr>
        <p:blipFill>
          <a:blip r:embed="rId2"/>
          <a:stretch>
            <a:fillRect/>
          </a:stretch>
        </p:blipFill>
        <p:spPr>
          <a:xfrm>
            <a:off x="1916408" y="1705231"/>
            <a:ext cx="3917506" cy="2550610"/>
          </a:xfrm>
          <a:prstGeom prst="rect">
            <a:avLst/>
          </a:prstGeom>
          <a:ln w="12700">
            <a:miter lim="400000"/>
          </a:ln>
        </p:spPr>
      </p:pic>
      <p:pic>
        <p:nvPicPr>
          <p:cNvPr id="882" name="Picture 6" descr="Picture 6"/>
          <p:cNvPicPr>
            <a:picLocks noChangeAspect="1"/>
          </p:cNvPicPr>
          <p:nvPr/>
        </p:nvPicPr>
        <p:blipFill>
          <a:blip r:embed="rId3"/>
          <a:stretch>
            <a:fillRect/>
          </a:stretch>
        </p:blipFill>
        <p:spPr>
          <a:xfrm>
            <a:off x="6628365" y="1744977"/>
            <a:ext cx="3868700" cy="2510865"/>
          </a:xfrm>
          <a:prstGeom prst="rect">
            <a:avLst/>
          </a:prstGeom>
          <a:ln w="12700">
            <a:miter lim="400000"/>
          </a:ln>
        </p:spPr>
      </p:pic>
      <p:pic>
        <p:nvPicPr>
          <p:cNvPr id="883" name="Picture 2" descr="Picture 2"/>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884"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Title 1"/>
          <p:cNvSpPr txBox="1">
            <a:spLocks noGrp="1"/>
          </p:cNvSpPr>
          <p:nvPr>
            <p:ph type="title"/>
          </p:nvPr>
        </p:nvSpPr>
        <p:spPr>
          <a:prstGeom prst="rect">
            <a:avLst/>
          </a:prstGeom>
        </p:spPr>
        <p:txBody>
          <a:bodyPr/>
          <a:lstStyle>
            <a:lvl1pPr algn="ctr">
              <a:defRPr sz="5400"/>
            </a:lvl1pPr>
          </a:lstStyle>
          <a:p>
            <a:r>
              <a:t>Types de harcèlement</a:t>
            </a:r>
          </a:p>
        </p:txBody>
      </p:sp>
      <p:sp>
        <p:nvSpPr>
          <p:cNvPr id="887" name="Content Placeholder 2"/>
          <p:cNvSpPr txBox="1">
            <a:spLocks noGrp="1"/>
          </p:cNvSpPr>
          <p:nvPr>
            <p:ph type="body" idx="1"/>
          </p:nvPr>
        </p:nvSpPr>
        <p:spPr>
          <a:xfrm>
            <a:off x="838200" y="1631682"/>
            <a:ext cx="7342121" cy="4861193"/>
          </a:xfrm>
          <a:prstGeom prst="rect">
            <a:avLst/>
          </a:prstGeom>
        </p:spPr>
        <p:txBody>
          <a:bodyPr/>
          <a:lstStyle/>
          <a:p>
            <a:pPr>
              <a:lnSpc>
                <a:spcPct val="72000"/>
              </a:lnSpc>
              <a:defRPr sz="3100"/>
            </a:pPr>
            <a:r>
              <a:t>Verbal (obscénités, sarcasmes, liés à l’autisme, moqueries, humiliations)</a:t>
            </a:r>
            <a:endParaRPr sz="2100"/>
          </a:p>
          <a:p>
            <a:pPr>
              <a:lnSpc>
                <a:spcPct val="72000"/>
              </a:lnSpc>
              <a:defRPr sz="3100"/>
            </a:pPr>
            <a:r>
              <a:t>Physique (douleur)</a:t>
            </a:r>
            <a:endParaRPr sz="2100"/>
          </a:p>
          <a:p>
            <a:pPr>
              <a:lnSpc>
                <a:spcPct val="72000"/>
              </a:lnSpc>
              <a:defRPr sz="3100"/>
            </a:pPr>
            <a:r>
              <a:t>Emotionnel et psychologique (rumeurs et commérages)</a:t>
            </a:r>
            <a:endParaRPr sz="2100"/>
          </a:p>
          <a:p>
            <a:pPr>
              <a:lnSpc>
                <a:spcPct val="72000"/>
              </a:lnSpc>
              <a:defRPr sz="3100" i="1"/>
            </a:pPr>
            <a:r>
              <a:t>Tu es si laid</a:t>
            </a:r>
            <a:endParaRPr sz="2100"/>
          </a:p>
          <a:p>
            <a:pPr>
              <a:lnSpc>
                <a:spcPct val="72000"/>
              </a:lnSpc>
              <a:defRPr sz="3100"/>
            </a:pPr>
            <a:r>
              <a:t>Intimidation (peur)</a:t>
            </a:r>
            <a:endParaRPr sz="2100"/>
          </a:p>
          <a:p>
            <a:pPr>
              <a:lnSpc>
                <a:spcPct val="72000"/>
              </a:lnSpc>
              <a:defRPr sz="3100"/>
            </a:pPr>
            <a:r>
              <a:t>Sexuel (attouchements, gestes, accusations)</a:t>
            </a:r>
            <a:endParaRPr sz="2100"/>
          </a:p>
          <a:p>
            <a:pPr>
              <a:lnSpc>
                <a:spcPct val="72000"/>
              </a:lnSpc>
              <a:defRPr sz="3100"/>
            </a:pPr>
            <a:r>
              <a:t>Taquineries et blagues</a:t>
            </a:r>
            <a:endParaRPr sz="2100"/>
          </a:p>
          <a:p>
            <a:pPr>
              <a:lnSpc>
                <a:spcPct val="72000"/>
              </a:lnSpc>
              <a:defRPr sz="3100"/>
            </a:pPr>
            <a:r>
              <a:t>Cyberharcèlement </a:t>
            </a:r>
          </a:p>
        </p:txBody>
      </p:sp>
      <p:pic>
        <p:nvPicPr>
          <p:cNvPr id="888" name="Picture 4" descr="Picture 4"/>
          <p:cNvPicPr>
            <a:picLocks noChangeAspect="1"/>
          </p:cNvPicPr>
          <p:nvPr/>
        </p:nvPicPr>
        <p:blipFill>
          <a:blip r:embed="rId2"/>
          <a:stretch>
            <a:fillRect/>
          </a:stretch>
        </p:blipFill>
        <p:spPr>
          <a:xfrm>
            <a:off x="8272984" y="2852709"/>
            <a:ext cx="3842361" cy="1857232"/>
          </a:xfrm>
          <a:prstGeom prst="rect">
            <a:avLst/>
          </a:prstGeom>
          <a:ln w="12700">
            <a:miter lim="400000"/>
          </a:ln>
        </p:spPr>
      </p:pic>
      <p:pic>
        <p:nvPicPr>
          <p:cNvPr id="889"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890"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Title 1"/>
          <p:cNvSpPr txBox="1">
            <a:spLocks noGrp="1"/>
          </p:cNvSpPr>
          <p:nvPr>
            <p:ph type="title"/>
          </p:nvPr>
        </p:nvSpPr>
        <p:spPr>
          <a:xfrm>
            <a:off x="256852" y="365125"/>
            <a:ext cx="11686858" cy="1325563"/>
          </a:xfrm>
          <a:prstGeom prst="rect">
            <a:avLst/>
          </a:prstGeom>
        </p:spPr>
        <p:txBody>
          <a:bodyPr/>
          <a:lstStyle>
            <a:lvl1pPr algn="ctr" defTabSz="758951">
              <a:defRPr sz="4482"/>
            </a:lvl1pPr>
          </a:lstStyle>
          <a:p>
            <a:r>
              <a:t>Taux de harcèlement chez les adolescents autistes</a:t>
            </a:r>
          </a:p>
        </p:txBody>
      </p:sp>
      <p:sp>
        <p:nvSpPr>
          <p:cNvPr id="893" name="Content Placeholder 2"/>
          <p:cNvSpPr txBox="1">
            <a:spLocks noGrp="1"/>
          </p:cNvSpPr>
          <p:nvPr>
            <p:ph type="body" idx="1"/>
          </p:nvPr>
        </p:nvSpPr>
        <p:spPr>
          <a:xfrm>
            <a:off x="609600" y="1957322"/>
            <a:ext cx="10972800" cy="4168844"/>
          </a:xfrm>
          <a:prstGeom prst="rect">
            <a:avLst/>
          </a:prstGeom>
        </p:spPr>
        <p:txBody>
          <a:bodyPr/>
          <a:lstStyle/>
          <a:p>
            <a:pPr marL="221786" indent="-221786" defTabSz="887149">
              <a:lnSpc>
                <a:spcPct val="72000"/>
              </a:lnSpc>
              <a:spcBef>
                <a:spcPts val="800"/>
              </a:spcBef>
              <a:defRPr sz="2376"/>
            </a:pPr>
            <a:r>
              <a:t>Une expérience quotidienne pour 40% d'entre eux</a:t>
            </a:r>
          </a:p>
          <a:p>
            <a:pPr marL="221786" indent="-221786" defTabSz="887149">
              <a:lnSpc>
                <a:spcPct val="72000"/>
              </a:lnSpc>
              <a:spcBef>
                <a:spcPts val="800"/>
              </a:spcBef>
              <a:defRPr sz="2376"/>
            </a:pPr>
            <a:r>
              <a:t>Deux ou trois fois par semaine encore 33%</a:t>
            </a:r>
          </a:p>
          <a:p>
            <a:pPr marL="221786" indent="-221786" defTabSz="887149">
              <a:lnSpc>
                <a:spcPct val="72000"/>
              </a:lnSpc>
              <a:spcBef>
                <a:spcPts val="800"/>
              </a:spcBef>
              <a:defRPr sz="2376"/>
            </a:pPr>
            <a:r>
              <a:t>Les adolescents typiques 10%</a:t>
            </a:r>
          </a:p>
          <a:p>
            <a:pPr marL="221786" indent="-221786" defTabSz="887149">
              <a:lnSpc>
                <a:spcPct val="72000"/>
              </a:lnSpc>
              <a:spcBef>
                <a:spcPts val="800"/>
              </a:spcBef>
              <a:defRPr sz="2772" b="1"/>
            </a:pPr>
            <a:r>
              <a:t>Où se produit le harcèlement?</a:t>
            </a:r>
            <a:endParaRPr sz="2376"/>
          </a:p>
          <a:p>
            <a:pPr marL="221786" indent="-221786" defTabSz="887149">
              <a:lnSpc>
                <a:spcPct val="72000"/>
              </a:lnSpc>
              <a:spcBef>
                <a:spcPts val="800"/>
              </a:spcBef>
              <a:defRPr sz="2376"/>
            </a:pPr>
            <a:r>
              <a:t>Les couloirs.</a:t>
            </a:r>
          </a:p>
          <a:p>
            <a:pPr marL="221786" indent="-221786" defTabSz="887149">
              <a:lnSpc>
                <a:spcPct val="72000"/>
              </a:lnSpc>
              <a:spcBef>
                <a:spcPts val="800"/>
              </a:spcBef>
              <a:defRPr sz="2376"/>
            </a:pPr>
            <a:r>
              <a:t>Le transport scolaire.</a:t>
            </a:r>
          </a:p>
          <a:p>
            <a:pPr marL="221786" indent="-221786" defTabSz="887149">
              <a:lnSpc>
                <a:spcPct val="72000"/>
              </a:lnSpc>
              <a:spcBef>
                <a:spcPts val="800"/>
              </a:spcBef>
              <a:defRPr sz="2376"/>
            </a:pPr>
            <a:r>
              <a:t>Pendant le sport.</a:t>
            </a:r>
          </a:p>
          <a:p>
            <a:pPr marL="221786" indent="-221786" defTabSz="887149">
              <a:lnSpc>
                <a:spcPct val="72000"/>
              </a:lnSpc>
              <a:spcBef>
                <a:spcPts val="800"/>
              </a:spcBef>
              <a:defRPr sz="2376"/>
            </a:pPr>
            <a:r>
              <a:t>Les endroits où l'incident a le </a:t>
            </a:r>
            <a:r>
              <a:rPr b="1"/>
              <a:t>moins de chances d'être détecté</a:t>
            </a:r>
            <a:r>
              <a:t>.</a:t>
            </a:r>
          </a:p>
          <a:p>
            <a:pPr marL="221786" indent="-221786" defTabSz="887149">
              <a:lnSpc>
                <a:spcPct val="72000"/>
              </a:lnSpc>
              <a:spcBef>
                <a:spcPts val="800"/>
              </a:spcBef>
              <a:defRPr sz="2376"/>
            </a:pPr>
            <a:r>
              <a:t>Près de la maison par les enfants des voisins, des amis de la famille et des membres de la famille.</a:t>
            </a:r>
          </a:p>
          <a:p>
            <a:pPr marL="221786" indent="-221786" defTabSz="887149">
              <a:lnSpc>
                <a:spcPct val="72000"/>
              </a:lnSpc>
              <a:spcBef>
                <a:spcPts val="800"/>
              </a:spcBef>
              <a:defRPr sz="2376"/>
            </a:pPr>
            <a:r>
              <a:t>Se produit généralement devant un </a:t>
            </a:r>
            <a:r>
              <a:rPr b="1"/>
              <a:t>public de pairs ou de spectateurs.</a:t>
            </a:r>
          </a:p>
        </p:txBody>
      </p:sp>
      <p:pic>
        <p:nvPicPr>
          <p:cNvPr id="894" name="Picture 3" descr="Picture 3"/>
          <p:cNvPicPr>
            <a:picLocks noChangeAspect="1"/>
          </p:cNvPicPr>
          <p:nvPr/>
        </p:nvPicPr>
        <p:blipFill>
          <a:blip r:embed="rId2"/>
          <a:stretch>
            <a:fillRect/>
          </a:stretch>
        </p:blipFill>
        <p:spPr>
          <a:xfrm>
            <a:off x="7131432" y="2296368"/>
            <a:ext cx="3180330" cy="2112859"/>
          </a:xfrm>
          <a:prstGeom prst="rect">
            <a:avLst/>
          </a:prstGeom>
          <a:ln w="12700">
            <a:miter lim="400000"/>
          </a:ln>
        </p:spPr>
      </p:pic>
      <p:pic>
        <p:nvPicPr>
          <p:cNvPr id="895"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896"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Title 1"/>
          <p:cNvSpPr txBox="1">
            <a:spLocks noGrp="1"/>
          </p:cNvSpPr>
          <p:nvPr>
            <p:ph type="title"/>
          </p:nvPr>
        </p:nvSpPr>
        <p:spPr>
          <a:prstGeom prst="rect">
            <a:avLst/>
          </a:prstGeom>
        </p:spPr>
        <p:txBody>
          <a:bodyPr/>
          <a:lstStyle>
            <a:lvl1pPr>
              <a:defRPr sz="4800"/>
            </a:lvl1pPr>
          </a:lstStyle>
          <a:p>
            <a:r>
              <a:t>Les effets psychologiques du harcèlement</a:t>
            </a:r>
          </a:p>
        </p:txBody>
      </p:sp>
      <p:sp>
        <p:nvSpPr>
          <p:cNvPr id="899" name="Content Placeholder 2"/>
          <p:cNvSpPr txBox="1">
            <a:spLocks noGrp="1"/>
          </p:cNvSpPr>
          <p:nvPr>
            <p:ph type="body" idx="1"/>
          </p:nvPr>
        </p:nvSpPr>
        <p:spPr>
          <a:prstGeom prst="rect">
            <a:avLst/>
          </a:prstGeom>
        </p:spPr>
        <p:txBody>
          <a:bodyPr/>
          <a:lstStyle/>
          <a:p>
            <a:r>
              <a:t>Augmente l'anxiété et la </a:t>
            </a:r>
            <a:r>
              <a:rPr b="1"/>
              <a:t>dépression</a:t>
            </a:r>
            <a:r>
              <a:t>.</a:t>
            </a:r>
          </a:p>
          <a:p>
            <a:r>
              <a:t>Croyance en soi négative (non contredite par les amis)</a:t>
            </a:r>
          </a:p>
          <a:p>
            <a:r>
              <a:t>Pourquoi moi?  Ruminer et se remémorer les événements de harcèlement</a:t>
            </a:r>
          </a:p>
          <a:p>
            <a:r>
              <a:t>Déterminer les motivations de la personne qui se livre au harcèlement.</a:t>
            </a:r>
          </a:p>
          <a:p>
            <a:r>
              <a:t>Ils ne peuvent pas pardonner ou oublier tant qu'ils ne comprennent pas pourquoi.</a:t>
            </a:r>
          </a:p>
        </p:txBody>
      </p:sp>
      <p:pic>
        <p:nvPicPr>
          <p:cNvPr id="900" name="Picture 3" descr="Picture 3"/>
          <p:cNvPicPr>
            <a:picLocks noChangeAspect="1"/>
          </p:cNvPicPr>
          <p:nvPr/>
        </p:nvPicPr>
        <p:blipFill>
          <a:blip r:embed="rId2"/>
          <a:stretch>
            <a:fillRect/>
          </a:stretch>
        </p:blipFill>
        <p:spPr>
          <a:xfrm>
            <a:off x="10170606" y="1757542"/>
            <a:ext cx="1688599" cy="1688599"/>
          </a:xfrm>
          <a:prstGeom prst="rect">
            <a:avLst/>
          </a:prstGeom>
          <a:ln w="12700">
            <a:miter lim="400000"/>
          </a:ln>
        </p:spPr>
      </p:pic>
      <p:pic>
        <p:nvPicPr>
          <p:cNvPr id="901" name="Picture 4" descr="Picture 4"/>
          <p:cNvPicPr>
            <a:picLocks noChangeAspect="1"/>
          </p:cNvPicPr>
          <p:nvPr/>
        </p:nvPicPr>
        <p:blipFill>
          <a:blip r:embed="rId3"/>
          <a:stretch>
            <a:fillRect/>
          </a:stretch>
        </p:blipFill>
        <p:spPr>
          <a:xfrm>
            <a:off x="4741613" y="5240147"/>
            <a:ext cx="2708774" cy="1514356"/>
          </a:xfrm>
          <a:prstGeom prst="rect">
            <a:avLst/>
          </a:prstGeom>
          <a:ln w="12700">
            <a:miter lim="400000"/>
          </a:ln>
        </p:spPr>
      </p:pic>
      <p:pic>
        <p:nvPicPr>
          <p:cNvPr id="902" name="Picture 5" descr="Picture 5"/>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903"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Title 1"/>
          <p:cNvSpPr txBox="1">
            <a:spLocks noGrp="1"/>
          </p:cNvSpPr>
          <p:nvPr>
            <p:ph type="title"/>
          </p:nvPr>
        </p:nvSpPr>
        <p:spPr>
          <a:xfrm>
            <a:off x="277402" y="365125"/>
            <a:ext cx="11830692" cy="1325563"/>
          </a:xfrm>
          <a:prstGeom prst="rect">
            <a:avLst/>
          </a:prstGeom>
        </p:spPr>
        <p:txBody>
          <a:bodyPr/>
          <a:lstStyle>
            <a:lvl1pPr algn="ctr" defTabSz="905255">
              <a:defRPr sz="5346"/>
            </a:lvl1pPr>
          </a:lstStyle>
          <a:p>
            <a:r>
              <a:t>Les effets psychologiques de l'intimidation</a:t>
            </a:r>
          </a:p>
        </p:txBody>
      </p:sp>
      <p:sp>
        <p:nvSpPr>
          <p:cNvPr id="906" name="Content Placeholder 2"/>
          <p:cNvSpPr txBox="1">
            <a:spLocks noGrp="1"/>
          </p:cNvSpPr>
          <p:nvPr>
            <p:ph type="body" idx="1"/>
          </p:nvPr>
        </p:nvSpPr>
        <p:spPr>
          <a:prstGeom prst="rect">
            <a:avLst/>
          </a:prstGeom>
        </p:spPr>
        <p:txBody>
          <a:bodyPr/>
          <a:lstStyle/>
          <a:p>
            <a:pPr>
              <a:defRPr sz="4000"/>
            </a:pPr>
            <a:r>
              <a:t>L'école est une "zone de guerre" qui conduit au </a:t>
            </a:r>
            <a:r>
              <a:rPr b="1"/>
              <a:t>SSPT</a:t>
            </a:r>
          </a:p>
          <a:p>
            <a:pPr>
              <a:defRPr sz="4000" b="1"/>
            </a:pPr>
            <a:r>
              <a:t>Refus et suspension </a:t>
            </a:r>
            <a:r>
              <a:rPr b="0"/>
              <a:t>de l'école</a:t>
            </a:r>
          </a:p>
          <a:p>
            <a:pPr>
              <a:defRPr sz="4000"/>
            </a:pPr>
            <a:r>
              <a:t>Facteur contribuant à l'apparition d'un </a:t>
            </a:r>
            <a:r>
              <a:rPr b="1"/>
              <a:t>trouble alimentaire </a:t>
            </a:r>
            <a:r>
              <a:t>et qui </a:t>
            </a:r>
            <a:r>
              <a:rPr b="1"/>
              <a:t>camoufle </a:t>
            </a:r>
            <a:r>
              <a:t>des</a:t>
            </a:r>
            <a:r>
              <a:rPr b="1"/>
              <a:t> </a:t>
            </a:r>
            <a:r>
              <a:t>caractéristiques autistiques</a:t>
            </a:r>
          </a:p>
        </p:txBody>
      </p:sp>
      <p:pic>
        <p:nvPicPr>
          <p:cNvPr id="907"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908"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Title 1"/>
          <p:cNvSpPr txBox="1">
            <a:spLocks noGrp="1"/>
          </p:cNvSpPr>
          <p:nvPr>
            <p:ph type="title"/>
          </p:nvPr>
        </p:nvSpPr>
        <p:spPr>
          <a:xfrm>
            <a:off x="609600" y="274636"/>
            <a:ext cx="10972800" cy="1860788"/>
          </a:xfrm>
          <a:prstGeom prst="rect">
            <a:avLst/>
          </a:prstGeom>
        </p:spPr>
        <p:txBody>
          <a:bodyPr/>
          <a:lstStyle/>
          <a:p>
            <a:pPr algn="ctr" defTabSz="694944">
              <a:defRPr sz="4100"/>
            </a:pPr>
            <a:r>
              <a:t>Stratégies pour diminuer la fréquence et le type de harcèlement</a:t>
            </a:r>
            <a:br/>
            <a:endParaRPr/>
          </a:p>
        </p:txBody>
      </p:sp>
      <p:sp>
        <p:nvSpPr>
          <p:cNvPr id="911" name="Content Placeholder 2"/>
          <p:cNvSpPr txBox="1">
            <a:spLocks noGrp="1"/>
          </p:cNvSpPr>
          <p:nvPr>
            <p:ph type="body" idx="1"/>
          </p:nvPr>
        </p:nvSpPr>
        <p:spPr>
          <a:xfrm>
            <a:off x="609600" y="2135422"/>
            <a:ext cx="10972800" cy="3990744"/>
          </a:xfrm>
          <a:prstGeom prst="rect">
            <a:avLst/>
          </a:prstGeom>
        </p:spPr>
        <p:txBody>
          <a:bodyPr/>
          <a:lstStyle/>
          <a:p>
            <a:pPr>
              <a:defRPr sz="3200"/>
            </a:pPr>
            <a:r>
              <a:t>Approche globale de l'école</a:t>
            </a:r>
          </a:p>
          <a:p>
            <a:pPr>
              <a:defRPr sz="3200"/>
            </a:pPr>
            <a:r>
              <a:t>Réunions régulières pour revoir</a:t>
            </a:r>
            <a:r>
              <a:rPr b="1"/>
              <a:t> le code et les violations </a:t>
            </a:r>
            <a:r>
              <a:t>et discuter des stratégies à adopter.</a:t>
            </a:r>
          </a:p>
          <a:p>
            <a:pPr>
              <a:defRPr sz="3200"/>
            </a:pPr>
            <a:r>
              <a:t>Informations sur les </a:t>
            </a:r>
            <a:r>
              <a:rPr b="1"/>
              <a:t>conséquences pour la personne qui harcèle </a:t>
            </a:r>
            <a:r>
              <a:t>(amis, emploi, condamnations pénales, relations) et pour la victime.</a:t>
            </a:r>
          </a:p>
          <a:p>
            <a:pPr>
              <a:defRPr sz="3200" b="1"/>
            </a:pPr>
            <a:r>
              <a:t>Pour sauver les deux parties</a:t>
            </a:r>
            <a:r>
              <a:rPr b="0"/>
              <a:t>.</a:t>
            </a:r>
          </a:p>
        </p:txBody>
      </p:sp>
      <p:pic>
        <p:nvPicPr>
          <p:cNvPr id="912"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913"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Rectangle 2"/>
          <p:cNvSpPr txBox="1">
            <a:spLocks noGrp="1"/>
          </p:cNvSpPr>
          <p:nvPr>
            <p:ph type="title"/>
          </p:nvPr>
        </p:nvSpPr>
        <p:spPr>
          <a:prstGeom prst="rect">
            <a:avLst/>
          </a:prstGeom>
        </p:spPr>
        <p:txBody>
          <a:bodyPr/>
          <a:lstStyle>
            <a:lvl1pPr algn="ctr" defTabSz="841247">
              <a:defRPr sz="4900"/>
            </a:lvl1pPr>
          </a:lstStyle>
          <a:p>
            <a:r>
              <a:t>Une carte des lieux sûrs et vulnérables</a:t>
            </a:r>
          </a:p>
        </p:txBody>
      </p:sp>
      <p:sp>
        <p:nvSpPr>
          <p:cNvPr id="916" name="Rectangle 3"/>
          <p:cNvSpPr txBox="1">
            <a:spLocks noGrp="1"/>
          </p:cNvSpPr>
          <p:nvPr>
            <p:ph type="body" idx="1"/>
          </p:nvPr>
        </p:nvSpPr>
        <p:spPr>
          <a:prstGeom prst="rect">
            <a:avLst/>
          </a:prstGeom>
        </p:spPr>
        <p:txBody>
          <a:bodyPr/>
          <a:lstStyle/>
          <a:p>
            <a:pPr>
              <a:defRPr sz="4000"/>
            </a:pPr>
            <a:r>
              <a:t>Certaines zones doivent faire l'objet d'une supervision accrue.</a:t>
            </a:r>
          </a:p>
          <a:p>
            <a:pPr>
              <a:defRPr sz="4000"/>
            </a:pPr>
            <a:r>
              <a:t>Création de plus de refuges (bibliothèque, clubs)</a:t>
            </a:r>
          </a:p>
        </p:txBody>
      </p:sp>
      <p:pic>
        <p:nvPicPr>
          <p:cNvPr id="917" name="Picture 1" descr="Picture 1"/>
          <p:cNvPicPr>
            <a:picLocks noChangeAspect="1"/>
          </p:cNvPicPr>
          <p:nvPr/>
        </p:nvPicPr>
        <p:blipFill>
          <a:blip r:embed="rId2"/>
          <a:stretch>
            <a:fillRect/>
          </a:stretch>
        </p:blipFill>
        <p:spPr>
          <a:xfrm>
            <a:off x="4398307" y="3788005"/>
            <a:ext cx="3597271" cy="2546382"/>
          </a:xfrm>
          <a:prstGeom prst="rect">
            <a:avLst/>
          </a:prstGeom>
          <a:ln w="12700">
            <a:miter lim="400000"/>
          </a:ln>
        </p:spPr>
      </p:pic>
      <p:pic>
        <p:nvPicPr>
          <p:cNvPr id="918"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919"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Rectangle 2"/>
          <p:cNvSpPr txBox="1">
            <a:spLocks noGrp="1"/>
          </p:cNvSpPr>
          <p:nvPr>
            <p:ph type="title"/>
          </p:nvPr>
        </p:nvSpPr>
        <p:spPr>
          <a:prstGeom prst="rect">
            <a:avLst/>
          </a:prstGeom>
        </p:spPr>
        <p:txBody>
          <a:bodyPr/>
          <a:lstStyle>
            <a:lvl1pPr algn="ctr">
              <a:defRPr sz="5400"/>
            </a:lvl1pPr>
          </a:lstStyle>
          <a:p>
            <a:r>
              <a:t>Inclure la majorité silencieuse</a:t>
            </a:r>
          </a:p>
        </p:txBody>
      </p:sp>
      <p:sp>
        <p:nvSpPr>
          <p:cNvPr id="922" name="Rectangle 3"/>
          <p:cNvSpPr txBox="1">
            <a:spLocks noGrp="1"/>
          </p:cNvSpPr>
          <p:nvPr>
            <p:ph type="body" idx="1"/>
          </p:nvPr>
        </p:nvSpPr>
        <p:spPr>
          <a:prstGeom prst="rect">
            <a:avLst/>
          </a:prstGeom>
        </p:spPr>
        <p:txBody>
          <a:bodyPr/>
          <a:lstStyle/>
          <a:p>
            <a:pPr>
              <a:defRPr b="1"/>
            </a:pPr>
            <a:r>
              <a:t>Les spectateurs </a:t>
            </a:r>
            <a:r>
              <a:rPr b="0"/>
              <a:t>doivent </a:t>
            </a:r>
            <a:r>
              <a:t>s'affirmer </a:t>
            </a:r>
            <a:r>
              <a:rPr b="0"/>
              <a:t>et </a:t>
            </a:r>
            <a:r>
              <a:t>intervenir.</a:t>
            </a:r>
          </a:p>
          <a:p>
            <a:pPr>
              <a:defRPr b="1"/>
            </a:pPr>
            <a:r>
              <a:t>Conséquences de la non-intervention</a:t>
            </a:r>
            <a:r>
              <a:rPr b="0"/>
              <a:t>, encouragement à intervenir.</a:t>
            </a:r>
          </a:p>
          <a:p>
            <a:pPr>
              <a:defRPr b="1"/>
            </a:pPr>
            <a:r>
              <a:t>Copain </a:t>
            </a:r>
            <a:r>
              <a:rPr b="0"/>
              <a:t>avec une conscience sociale et un statut social.</a:t>
            </a:r>
          </a:p>
          <a:p>
            <a:r>
              <a:t>Pour intervenir et réparer ce qu'ils ont fait ou dit.</a:t>
            </a:r>
          </a:p>
        </p:txBody>
      </p:sp>
      <p:pic>
        <p:nvPicPr>
          <p:cNvPr id="923" name="Picture 2" descr="Picture 2"/>
          <p:cNvPicPr>
            <a:picLocks noChangeAspect="1"/>
          </p:cNvPicPr>
          <p:nvPr/>
        </p:nvPicPr>
        <p:blipFill>
          <a:blip r:embed="rId2"/>
          <a:stretch>
            <a:fillRect/>
          </a:stretch>
        </p:blipFill>
        <p:spPr>
          <a:xfrm>
            <a:off x="4954694" y="4558243"/>
            <a:ext cx="1988345" cy="1979509"/>
          </a:xfrm>
          <a:prstGeom prst="rect">
            <a:avLst/>
          </a:prstGeom>
          <a:ln w="12700">
            <a:miter lim="400000"/>
          </a:ln>
        </p:spPr>
      </p:pic>
      <p:pic>
        <p:nvPicPr>
          <p:cNvPr id="924" name="Picture 1" descr="Picture 1"/>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925"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Title 1"/>
          <p:cNvSpPr txBox="1">
            <a:spLocks noGrp="1"/>
          </p:cNvSpPr>
          <p:nvPr>
            <p:ph type="title"/>
          </p:nvPr>
        </p:nvSpPr>
        <p:spPr>
          <a:xfrm>
            <a:off x="287958" y="980728"/>
            <a:ext cx="11518411" cy="661032"/>
          </a:xfrm>
          <a:prstGeom prst="rect">
            <a:avLst/>
          </a:prstGeom>
        </p:spPr>
        <p:txBody>
          <a:bodyPr/>
          <a:lstStyle>
            <a:lvl1pPr algn="ctr" defTabSz="630936">
              <a:defRPr sz="3700"/>
            </a:lvl1pPr>
          </a:lstStyle>
          <a:p>
            <a:r>
              <a:t>Moniteurs pour l'autisme dans les écoles secondaires</a:t>
            </a:r>
          </a:p>
        </p:txBody>
      </p:sp>
      <p:sp>
        <p:nvSpPr>
          <p:cNvPr id="928" name="Content Placeholder 2"/>
          <p:cNvSpPr txBox="1">
            <a:spLocks noGrp="1"/>
          </p:cNvSpPr>
          <p:nvPr>
            <p:ph type="body" idx="1"/>
          </p:nvPr>
        </p:nvSpPr>
        <p:spPr>
          <a:xfrm>
            <a:off x="1060904" y="1955096"/>
            <a:ext cx="10620924" cy="4657887"/>
          </a:xfrm>
          <a:prstGeom prst="rect">
            <a:avLst/>
          </a:prstGeom>
        </p:spPr>
        <p:txBody>
          <a:bodyPr/>
          <a:lstStyle/>
          <a:p>
            <a:r>
              <a:t>Identifier les élèves typiques qui ont une capacité naturelle à comprendre les élèves autistes.</a:t>
            </a:r>
          </a:p>
          <a:p>
            <a:r>
              <a:t>Les informer des problèmes rencontrés par les élèves autistes et de ce qu'ils peuvent faire pour les aider et les protéger en tant que pairs.</a:t>
            </a:r>
          </a:p>
          <a:p>
            <a:r>
              <a:t>Surveiller l'intégration et la vulnérabilité des élèves autistes </a:t>
            </a:r>
          </a:p>
          <a:p>
            <a:r>
              <a:t>Se faire l'avocat de l'autisme auprès de ses pairs (terme péjoratif)</a:t>
            </a:r>
          </a:p>
          <a:p>
            <a:r>
              <a:t>Donner un feedback aux enseignants</a:t>
            </a:r>
          </a:p>
        </p:txBody>
      </p:sp>
      <p:pic>
        <p:nvPicPr>
          <p:cNvPr id="929"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930"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Title 1"/>
          <p:cNvSpPr txBox="1">
            <a:spLocks noGrp="1"/>
          </p:cNvSpPr>
          <p:nvPr>
            <p:ph type="title"/>
          </p:nvPr>
        </p:nvSpPr>
        <p:spPr>
          <a:prstGeom prst="rect">
            <a:avLst/>
          </a:prstGeom>
        </p:spPr>
        <p:txBody>
          <a:bodyPr/>
          <a:lstStyle>
            <a:lvl1pPr algn="ctr">
              <a:defRPr sz="5400"/>
            </a:lvl1pPr>
          </a:lstStyle>
          <a:p>
            <a:r>
              <a:t>Où aller et quoi dire</a:t>
            </a:r>
          </a:p>
        </p:txBody>
      </p:sp>
      <p:sp>
        <p:nvSpPr>
          <p:cNvPr id="933" name="Content Placeholder 2"/>
          <p:cNvSpPr txBox="1">
            <a:spLocks noGrp="1"/>
          </p:cNvSpPr>
          <p:nvPr>
            <p:ph type="body" idx="1"/>
          </p:nvPr>
        </p:nvSpPr>
        <p:spPr>
          <a:prstGeom prst="rect">
            <a:avLst/>
          </a:prstGeom>
        </p:spPr>
        <p:txBody>
          <a:bodyPr/>
          <a:lstStyle/>
          <a:p>
            <a:pPr>
              <a:defRPr sz="3600"/>
            </a:pPr>
            <a:r>
              <a:t>Éviter les situations vulnérables, comme essayer de se cacher dans les toilettes.</a:t>
            </a:r>
          </a:p>
          <a:p>
            <a:pPr>
              <a:defRPr sz="3600"/>
            </a:pPr>
            <a:r>
              <a:t>La sécurité est en groupe. C'est-à-dire être près d'autres élèves ou adultes.</a:t>
            </a:r>
          </a:p>
          <a:p>
            <a:pPr>
              <a:defRPr sz="3600"/>
            </a:pPr>
            <a:r>
              <a:t>Envisager des réactions appropriées qui ont été répétées.</a:t>
            </a:r>
          </a:p>
        </p:txBody>
      </p:sp>
      <p:pic>
        <p:nvPicPr>
          <p:cNvPr id="934"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935"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2152650" y="228599"/>
            <a:ext cx="7886700" cy="1371603"/>
          </a:xfrm>
          <a:prstGeom prst="rect">
            <a:avLst/>
          </a:prstGeom>
        </p:spPr>
        <p:txBody>
          <a:bodyPr/>
          <a:lstStyle>
            <a:lvl1pPr algn="ctr">
              <a:defRPr sz="5400"/>
            </a:lvl1pPr>
          </a:lstStyle>
          <a:p>
            <a:r>
              <a:t>Alexithymie</a:t>
            </a:r>
          </a:p>
        </p:txBody>
      </p:sp>
      <p:sp>
        <p:nvSpPr>
          <p:cNvPr id="253" name="Content Placeholder 2"/>
          <p:cNvSpPr txBox="1">
            <a:spLocks noGrp="1"/>
          </p:cNvSpPr>
          <p:nvPr>
            <p:ph type="body" idx="1"/>
          </p:nvPr>
        </p:nvSpPr>
        <p:spPr>
          <a:xfrm>
            <a:off x="543414" y="1717343"/>
            <a:ext cx="10727220" cy="3772632"/>
          </a:xfrm>
          <a:prstGeom prst="rect">
            <a:avLst/>
          </a:prstGeom>
        </p:spPr>
        <p:txBody>
          <a:bodyPr/>
          <a:lstStyle/>
          <a:p>
            <a:pPr>
              <a:defRPr sz="2400" b="1"/>
            </a:pPr>
            <a:r>
              <a:t>"Comment te sens-tu?" </a:t>
            </a:r>
          </a:p>
          <a:p>
            <a:pPr>
              <a:defRPr sz="2400" b="1"/>
            </a:pPr>
            <a:r>
              <a:t>"Je ne sais pas"</a:t>
            </a:r>
          </a:p>
          <a:p>
            <a:pPr>
              <a:defRPr sz="2400"/>
            </a:pPr>
            <a:r>
              <a:t>Je ne sais pas comment saisir mentalement les émotions négatives intangibles qui tourbillonnent dans ma tête, les identifier et les étiqueter avec précision et communiquer ces sentiments sous forme de paroles pour que vous puissiez les comprendre.</a:t>
            </a:r>
          </a:p>
        </p:txBody>
      </p:sp>
      <p:pic>
        <p:nvPicPr>
          <p:cNvPr id="254" name="Picture 4" descr="Picture 4"/>
          <p:cNvPicPr>
            <a:picLocks noChangeAspect="1"/>
          </p:cNvPicPr>
          <p:nvPr/>
        </p:nvPicPr>
        <p:blipFill>
          <a:blip r:embed="rId2"/>
          <a:stretch>
            <a:fillRect/>
          </a:stretch>
        </p:blipFill>
        <p:spPr>
          <a:xfrm>
            <a:off x="3071514" y="4122463"/>
            <a:ext cx="2187095" cy="2180881"/>
          </a:xfrm>
          <a:prstGeom prst="rect">
            <a:avLst/>
          </a:prstGeom>
          <a:ln w="12700">
            <a:miter lim="400000"/>
          </a:ln>
        </p:spPr>
      </p:pic>
      <p:pic>
        <p:nvPicPr>
          <p:cNvPr id="255" name="Picture 3" descr="Picture 3"/>
          <p:cNvPicPr>
            <a:picLocks noChangeAspect="1"/>
          </p:cNvPicPr>
          <p:nvPr/>
        </p:nvPicPr>
        <p:blipFill>
          <a:blip r:embed="rId3"/>
          <a:stretch>
            <a:fillRect/>
          </a:stretch>
        </p:blipFill>
        <p:spPr>
          <a:xfrm>
            <a:off x="6180318" y="4119941"/>
            <a:ext cx="4191592" cy="2183403"/>
          </a:xfrm>
          <a:prstGeom prst="rect">
            <a:avLst/>
          </a:prstGeom>
          <a:ln w="12700">
            <a:miter lim="400000"/>
          </a:ln>
        </p:spPr>
      </p:pic>
      <p:pic>
        <p:nvPicPr>
          <p:cNvPr id="256" name="Picture 7" descr="Picture 7"/>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257"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Title 1"/>
          <p:cNvSpPr txBox="1">
            <a:spLocks noGrp="1"/>
          </p:cNvSpPr>
          <p:nvPr>
            <p:ph type="title"/>
          </p:nvPr>
        </p:nvSpPr>
        <p:spPr>
          <a:prstGeom prst="rect">
            <a:avLst/>
          </a:prstGeom>
        </p:spPr>
        <p:txBody>
          <a:bodyPr/>
          <a:lstStyle/>
          <a:p>
            <a:endParaRPr/>
          </a:p>
        </p:txBody>
      </p:sp>
      <p:pic>
        <p:nvPicPr>
          <p:cNvPr id="938" name="Content Placeholder 4" descr="Content Placeholder 4"/>
          <p:cNvPicPr>
            <a:picLocks noChangeAspect="1"/>
          </p:cNvPicPr>
          <p:nvPr/>
        </p:nvPicPr>
        <p:blipFill>
          <a:blip r:embed="rId2"/>
          <a:stretch>
            <a:fillRect/>
          </a:stretch>
        </p:blipFill>
        <p:spPr>
          <a:xfrm>
            <a:off x="2452766" y="354668"/>
            <a:ext cx="6429978" cy="6148664"/>
          </a:xfrm>
          <a:prstGeom prst="rect">
            <a:avLst/>
          </a:prstGeom>
          <a:ln w="12700">
            <a:miter lim="400000"/>
          </a:ln>
        </p:spPr>
      </p:pic>
      <p:pic>
        <p:nvPicPr>
          <p:cNvPr id="939"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940"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Title 1"/>
          <p:cNvSpPr txBox="1">
            <a:spLocks noGrp="1"/>
          </p:cNvSpPr>
          <p:nvPr>
            <p:ph type="title"/>
          </p:nvPr>
        </p:nvSpPr>
        <p:spPr>
          <a:prstGeom prst="rect">
            <a:avLst/>
          </a:prstGeom>
        </p:spPr>
        <p:txBody>
          <a:bodyPr/>
          <a:lstStyle>
            <a:lvl1pPr algn="ctr">
              <a:defRPr sz="5400"/>
            </a:lvl1pPr>
          </a:lstStyle>
          <a:p>
            <a:r>
              <a:t>Explications et dénonciation</a:t>
            </a:r>
          </a:p>
        </p:txBody>
      </p:sp>
      <p:sp>
        <p:nvSpPr>
          <p:cNvPr id="943" name="Content Placeholder 2"/>
          <p:cNvSpPr txBox="1">
            <a:spLocks noGrp="1"/>
          </p:cNvSpPr>
          <p:nvPr>
            <p:ph type="body" idx="1"/>
          </p:nvPr>
        </p:nvSpPr>
        <p:spPr>
          <a:xfrm>
            <a:off x="838200" y="1825625"/>
            <a:ext cx="10515600" cy="4837166"/>
          </a:xfrm>
          <a:prstGeom prst="rect">
            <a:avLst/>
          </a:prstGeom>
        </p:spPr>
        <p:txBody>
          <a:bodyPr/>
          <a:lstStyle/>
          <a:p>
            <a:pPr marL="226313" indent="-226313" defTabSz="905255">
              <a:spcBef>
                <a:spcPts val="900"/>
              </a:spcBef>
              <a:defRPr sz="3168"/>
            </a:pPr>
            <a:r>
              <a:t>Les élèves autistes auront besoin d'une explication sur les raisons pour lesquelles ils ont été visés, mais aussi sur la psychologie de ceux qui se livrent à des actes de harcèlement.</a:t>
            </a:r>
          </a:p>
          <a:p>
            <a:pPr marL="226313" indent="-226313" defTabSz="905255">
              <a:spcBef>
                <a:spcPts val="900"/>
              </a:spcBef>
              <a:defRPr sz="3168"/>
            </a:pPr>
            <a:r>
              <a:t>Donner des conseils pour définir la différence entre une taquinerie amicale et non amicale.</a:t>
            </a:r>
          </a:p>
          <a:p>
            <a:pPr marL="226313" indent="-226313" defTabSz="905255">
              <a:spcBef>
                <a:spcPts val="900"/>
              </a:spcBef>
              <a:defRPr sz="3168"/>
            </a:pPr>
            <a:r>
              <a:t>Comprendre la valeur de la dénonciation et savoir à qui et comment en parler.</a:t>
            </a:r>
          </a:p>
          <a:p>
            <a:pPr marL="226313" indent="-226313" defTabSz="905255">
              <a:spcBef>
                <a:spcPts val="900"/>
              </a:spcBef>
              <a:defRPr sz="3168"/>
            </a:pPr>
            <a:r>
              <a:t>Les parents peuvent envisager de changer d'école ou de faire l'école à la maison</a:t>
            </a:r>
          </a:p>
        </p:txBody>
      </p:sp>
      <p:pic>
        <p:nvPicPr>
          <p:cNvPr id="944"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945"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Rectangle 2"/>
          <p:cNvSpPr txBox="1">
            <a:spLocks noGrp="1"/>
          </p:cNvSpPr>
          <p:nvPr>
            <p:ph type="title"/>
          </p:nvPr>
        </p:nvSpPr>
        <p:spPr>
          <a:prstGeom prst="rect">
            <a:avLst/>
          </a:prstGeom>
        </p:spPr>
        <p:txBody>
          <a:bodyPr/>
          <a:lstStyle>
            <a:lvl1pPr algn="ctr">
              <a:defRPr sz="5400"/>
            </a:lvl1pPr>
          </a:lstStyle>
          <a:p>
            <a:r>
              <a:t>Les relations amoureuses</a:t>
            </a:r>
          </a:p>
        </p:txBody>
      </p:sp>
      <p:sp>
        <p:nvSpPr>
          <p:cNvPr id="948" name="Rectangle 3"/>
          <p:cNvSpPr txBox="1">
            <a:spLocks noGrp="1"/>
          </p:cNvSpPr>
          <p:nvPr>
            <p:ph type="body" idx="1"/>
          </p:nvPr>
        </p:nvSpPr>
        <p:spPr>
          <a:xfrm>
            <a:off x="1222683" y="1690689"/>
            <a:ext cx="10016599" cy="3669923"/>
          </a:xfrm>
          <a:prstGeom prst="rect">
            <a:avLst/>
          </a:prstGeom>
        </p:spPr>
        <p:txBody>
          <a:bodyPr/>
          <a:lstStyle/>
          <a:p>
            <a:r>
              <a:t>Plusieurs années de retard dans les </a:t>
            </a:r>
            <a:r>
              <a:rPr b="1"/>
              <a:t>expériences amoureuses</a:t>
            </a:r>
          </a:p>
          <a:p>
            <a:r>
              <a:t>L'art subtil du </a:t>
            </a:r>
            <a:r>
              <a:rPr b="1"/>
              <a:t>flirt et de la romance</a:t>
            </a:r>
          </a:p>
          <a:p>
            <a:r>
              <a:t>Signaux d'</a:t>
            </a:r>
            <a:r>
              <a:rPr b="1"/>
              <a:t>attraction mutuelle</a:t>
            </a:r>
          </a:p>
          <a:p>
            <a:r>
              <a:t>Expression d'</a:t>
            </a:r>
            <a:r>
              <a:rPr b="1"/>
              <a:t>affection</a:t>
            </a:r>
          </a:p>
          <a:p>
            <a:pPr>
              <a:defRPr b="1"/>
            </a:pPr>
            <a:r>
              <a:t>Interprétation erronée des intentions</a:t>
            </a:r>
          </a:p>
        </p:txBody>
      </p:sp>
      <p:pic>
        <p:nvPicPr>
          <p:cNvPr id="949" name="Picture 2" descr="Picture 2"/>
          <p:cNvPicPr>
            <a:picLocks noChangeAspect="1"/>
          </p:cNvPicPr>
          <p:nvPr/>
        </p:nvPicPr>
        <p:blipFill>
          <a:blip r:embed="rId2"/>
          <a:stretch>
            <a:fillRect/>
          </a:stretch>
        </p:blipFill>
        <p:spPr>
          <a:xfrm>
            <a:off x="4618242" y="4502194"/>
            <a:ext cx="3040548" cy="2027035"/>
          </a:xfrm>
          <a:prstGeom prst="rect">
            <a:avLst/>
          </a:prstGeom>
          <a:ln w="12700">
            <a:miter lim="400000"/>
          </a:ln>
        </p:spPr>
      </p:pic>
      <p:pic>
        <p:nvPicPr>
          <p:cNvPr id="950" name="Picture 1" descr="Picture 1"/>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951"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Title 6"/>
          <p:cNvSpPr txBox="1">
            <a:spLocks noGrp="1"/>
          </p:cNvSpPr>
          <p:nvPr>
            <p:ph type="title"/>
          </p:nvPr>
        </p:nvSpPr>
        <p:spPr>
          <a:xfrm>
            <a:off x="3017658" y="152400"/>
            <a:ext cx="6172202" cy="838200"/>
          </a:xfrm>
          <a:prstGeom prst="rect">
            <a:avLst/>
          </a:prstGeom>
        </p:spPr>
        <p:txBody>
          <a:bodyPr/>
          <a:lstStyle>
            <a:lvl1pPr algn="ctr" defTabSz="822958">
              <a:defRPr sz="4800"/>
            </a:lvl1pPr>
          </a:lstStyle>
          <a:p>
            <a:r>
              <a:t>Le jeu des rencontres</a:t>
            </a:r>
          </a:p>
        </p:txBody>
      </p:sp>
      <p:sp>
        <p:nvSpPr>
          <p:cNvPr id="954" name="Content Placeholder 7"/>
          <p:cNvSpPr txBox="1">
            <a:spLocks noGrp="1"/>
          </p:cNvSpPr>
          <p:nvPr>
            <p:ph type="body" idx="1"/>
          </p:nvPr>
        </p:nvSpPr>
        <p:spPr>
          <a:xfrm>
            <a:off x="1332411" y="1295400"/>
            <a:ext cx="10021824" cy="3961901"/>
          </a:xfrm>
          <a:prstGeom prst="rect">
            <a:avLst/>
          </a:prstGeom>
        </p:spPr>
        <p:txBody>
          <a:bodyPr/>
          <a:lstStyle/>
          <a:p>
            <a:pPr>
              <a:defRPr sz="3600"/>
            </a:pPr>
            <a:r>
              <a:t>Quelles sont vos principales sources d'information sur les rencontres ?  (Films et télévision)</a:t>
            </a:r>
          </a:p>
          <a:p>
            <a:pPr>
              <a:defRPr sz="3600"/>
            </a:pPr>
            <a:r>
              <a:t>Entamer une conversation (compliments)</a:t>
            </a:r>
          </a:p>
        </p:txBody>
      </p:sp>
      <p:pic>
        <p:nvPicPr>
          <p:cNvPr id="955" name="Picture 2" descr="Picture 2"/>
          <p:cNvPicPr>
            <a:picLocks noChangeAspect="1"/>
          </p:cNvPicPr>
          <p:nvPr/>
        </p:nvPicPr>
        <p:blipFill>
          <a:blip r:embed="rId2"/>
          <a:stretch>
            <a:fillRect/>
          </a:stretch>
        </p:blipFill>
        <p:spPr>
          <a:xfrm>
            <a:off x="4004433" y="3571385"/>
            <a:ext cx="4183134" cy="2819402"/>
          </a:xfrm>
          <a:prstGeom prst="rect">
            <a:avLst/>
          </a:prstGeom>
          <a:ln w="12700">
            <a:miter lim="400000"/>
          </a:ln>
        </p:spPr>
      </p:pic>
      <p:pic>
        <p:nvPicPr>
          <p:cNvPr id="956" name="Picture 1" descr="Picture 1"/>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957"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Title 3"/>
          <p:cNvSpPr txBox="1">
            <a:spLocks noGrp="1"/>
          </p:cNvSpPr>
          <p:nvPr>
            <p:ph type="title"/>
          </p:nvPr>
        </p:nvSpPr>
        <p:spPr>
          <a:prstGeom prst="rect">
            <a:avLst/>
          </a:prstGeom>
        </p:spPr>
        <p:txBody>
          <a:bodyPr/>
          <a:lstStyle/>
          <a:p>
            <a:pPr algn="ctr" defTabSz="704087">
              <a:defRPr sz="2700"/>
            </a:pPr>
            <a:r>
              <a:t>Qualités d'un(e) petit(e) ami(e) potentiel(le) :</a:t>
            </a:r>
            <a:br/>
            <a:r>
              <a:t> Note de zéro à dix</a:t>
            </a:r>
            <a:br/>
            <a:endParaRPr/>
          </a:p>
        </p:txBody>
      </p:sp>
      <p:sp>
        <p:nvSpPr>
          <p:cNvPr id="960" name="Content Placeholder 4"/>
          <p:cNvSpPr txBox="1">
            <a:spLocks noGrp="1"/>
          </p:cNvSpPr>
          <p:nvPr>
            <p:ph type="body" sz="half" idx="1"/>
          </p:nvPr>
        </p:nvSpPr>
        <p:spPr>
          <a:xfrm>
            <a:off x="1781773" y="1309969"/>
            <a:ext cx="4257077" cy="5064705"/>
          </a:xfrm>
          <a:prstGeom prst="rect">
            <a:avLst/>
          </a:prstGeom>
        </p:spPr>
        <p:txBody>
          <a:bodyPr/>
          <a:lstStyle/>
          <a:p>
            <a:pPr>
              <a:defRPr sz="2400"/>
            </a:pPr>
            <a:r>
              <a:t>Confiance </a:t>
            </a:r>
          </a:p>
          <a:p>
            <a:pPr>
              <a:defRPr sz="2400"/>
            </a:pPr>
            <a:r>
              <a:t>Capacité intellectuelle</a:t>
            </a:r>
          </a:p>
          <a:p>
            <a:pPr>
              <a:defRPr sz="2400"/>
            </a:pPr>
            <a:r>
              <a:t>Honnêteté</a:t>
            </a:r>
          </a:p>
          <a:p>
            <a:pPr>
              <a:defRPr sz="2400"/>
            </a:pPr>
            <a:r>
              <a:t>Agréable à vivre</a:t>
            </a:r>
          </a:p>
          <a:p>
            <a:pPr>
              <a:defRPr sz="2400"/>
            </a:pPr>
            <a:r>
              <a:t>Capable de vous comprendre</a:t>
            </a:r>
          </a:p>
          <a:p>
            <a:pPr>
              <a:defRPr sz="2400"/>
            </a:pPr>
            <a:r>
              <a:t>Physiquement attirant</a:t>
            </a:r>
          </a:p>
          <a:p>
            <a:pPr>
              <a:defRPr sz="2400"/>
            </a:pPr>
            <a:r>
              <a:t>Confiance en soi </a:t>
            </a:r>
          </a:p>
          <a:p>
            <a:pPr>
              <a:defRPr sz="2400"/>
            </a:pPr>
            <a:r>
              <a:t>Poids</a:t>
            </a:r>
          </a:p>
          <a:p>
            <a:pPr>
              <a:defRPr sz="2400"/>
            </a:pPr>
            <a:r>
              <a:t>Le sens de l'humour</a:t>
            </a:r>
          </a:p>
          <a:p>
            <a:pPr>
              <a:defRPr sz="2400"/>
            </a:pPr>
            <a:r>
              <a:t>Âge</a:t>
            </a:r>
          </a:p>
          <a:p>
            <a:pPr>
              <a:defRPr sz="2400"/>
            </a:pPr>
            <a:r>
              <a:t>Vêtements et style </a:t>
            </a:r>
          </a:p>
        </p:txBody>
      </p:sp>
      <p:sp>
        <p:nvSpPr>
          <p:cNvPr id="961" name="Content Placeholder 5"/>
          <p:cNvSpPr txBox="1"/>
          <p:nvPr/>
        </p:nvSpPr>
        <p:spPr>
          <a:xfrm>
            <a:off x="6243320" y="1374214"/>
            <a:ext cx="5293361" cy="4932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90000"/>
              </a:lnSpc>
              <a:spcBef>
                <a:spcPts val="1000"/>
              </a:spcBef>
              <a:buSzPct val="100000"/>
              <a:buFont typeface="Arial"/>
              <a:buChar char="•"/>
              <a:defRPr sz="2400"/>
            </a:pPr>
            <a:r>
              <a:t>Longueur et style des cheveux </a:t>
            </a:r>
          </a:p>
          <a:p>
            <a:pPr marL="228600" indent="-228600">
              <a:lnSpc>
                <a:spcPct val="90000"/>
              </a:lnSpc>
              <a:spcBef>
                <a:spcPts val="1000"/>
              </a:spcBef>
              <a:buSzPct val="100000"/>
              <a:buFont typeface="Arial"/>
              <a:buChar char="•"/>
              <a:defRPr sz="2400"/>
            </a:pPr>
            <a:r>
              <a:t>Capacité d'écoute </a:t>
            </a:r>
          </a:p>
          <a:p>
            <a:pPr marL="228600" indent="-228600">
              <a:lnSpc>
                <a:spcPct val="90000"/>
              </a:lnSpc>
              <a:spcBef>
                <a:spcPts val="1000"/>
              </a:spcBef>
              <a:buSzPct val="100000"/>
              <a:buFont typeface="Arial"/>
              <a:buChar char="•"/>
              <a:defRPr sz="2400"/>
            </a:pPr>
            <a:r>
              <a:t>Personnalité similaire à celle de la mère ou du père </a:t>
            </a:r>
          </a:p>
          <a:p>
            <a:pPr marL="228600" indent="-228600">
              <a:lnSpc>
                <a:spcPct val="90000"/>
              </a:lnSpc>
              <a:spcBef>
                <a:spcPts val="1000"/>
              </a:spcBef>
              <a:buSzPct val="100000"/>
              <a:buFont typeface="Arial"/>
              <a:buChar char="•"/>
              <a:defRPr sz="2400"/>
            </a:pPr>
            <a:r>
              <a:t>Aime les animaux</a:t>
            </a:r>
          </a:p>
          <a:p>
            <a:pPr marL="228600" indent="-228600">
              <a:lnSpc>
                <a:spcPct val="90000"/>
              </a:lnSpc>
              <a:spcBef>
                <a:spcPts val="1000"/>
              </a:spcBef>
              <a:buSzPct val="100000"/>
              <a:buFont typeface="Arial"/>
              <a:buChar char="•"/>
              <a:defRPr sz="2400"/>
            </a:pPr>
            <a:r>
              <a:t>Veut faire l'amour</a:t>
            </a:r>
          </a:p>
          <a:p>
            <a:pPr marL="228600" indent="-228600">
              <a:lnSpc>
                <a:spcPct val="90000"/>
              </a:lnSpc>
              <a:spcBef>
                <a:spcPts val="1000"/>
              </a:spcBef>
              <a:buSzPct val="100000"/>
              <a:buFont typeface="Arial"/>
              <a:buChar char="•"/>
              <a:defRPr sz="2400"/>
            </a:pPr>
            <a:r>
              <a:t>Hygiène personnelle</a:t>
            </a:r>
          </a:p>
          <a:p>
            <a:pPr marL="228600" indent="-228600">
              <a:lnSpc>
                <a:spcPct val="90000"/>
              </a:lnSpc>
              <a:spcBef>
                <a:spcPts val="1000"/>
              </a:spcBef>
              <a:buSzPct val="100000"/>
              <a:buFont typeface="Arial"/>
              <a:buChar char="•"/>
              <a:defRPr sz="2400"/>
            </a:pPr>
            <a:r>
              <a:t>Croyances religieuses</a:t>
            </a:r>
          </a:p>
          <a:p>
            <a:pPr marL="228600" indent="-228600">
              <a:lnSpc>
                <a:spcPct val="90000"/>
              </a:lnSpc>
              <a:spcBef>
                <a:spcPts val="1000"/>
              </a:spcBef>
              <a:buSzPct val="100000"/>
              <a:buFont typeface="Arial"/>
              <a:buChar char="•"/>
              <a:defRPr sz="2400"/>
            </a:pPr>
            <a:r>
              <a:t>Expérience en matière de relations</a:t>
            </a:r>
          </a:p>
        </p:txBody>
      </p:sp>
      <p:pic>
        <p:nvPicPr>
          <p:cNvPr id="962"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963"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itle 1"/>
          <p:cNvSpPr txBox="1">
            <a:spLocks noGrp="1"/>
          </p:cNvSpPr>
          <p:nvPr>
            <p:ph type="title"/>
          </p:nvPr>
        </p:nvSpPr>
        <p:spPr>
          <a:xfrm>
            <a:off x="1846728" y="228600"/>
            <a:ext cx="8442309" cy="1219200"/>
          </a:xfrm>
          <a:prstGeom prst="rect">
            <a:avLst/>
          </a:prstGeom>
        </p:spPr>
        <p:txBody>
          <a:bodyPr/>
          <a:lstStyle>
            <a:lvl1pPr algn="ctr">
              <a:defRPr sz="4000"/>
            </a:lvl1pPr>
          </a:lstStyle>
          <a:p>
            <a:r>
              <a:t>Le jeu des rencontres</a:t>
            </a:r>
          </a:p>
        </p:txBody>
      </p:sp>
      <p:sp>
        <p:nvSpPr>
          <p:cNvPr id="966" name="Content Placeholder 2"/>
          <p:cNvSpPr txBox="1">
            <a:spLocks noGrp="1"/>
          </p:cNvSpPr>
          <p:nvPr>
            <p:ph type="body" sz="half" idx="1"/>
          </p:nvPr>
        </p:nvSpPr>
        <p:spPr>
          <a:xfrm>
            <a:off x="2387890" y="2024246"/>
            <a:ext cx="6855388" cy="3995554"/>
          </a:xfrm>
          <a:prstGeom prst="rect">
            <a:avLst/>
          </a:prstGeom>
        </p:spPr>
        <p:txBody>
          <a:bodyPr/>
          <a:lstStyle/>
          <a:p>
            <a:r>
              <a:t>Que </a:t>
            </a:r>
            <a:r>
              <a:rPr b="1"/>
              <a:t>porterais-tu</a:t>
            </a:r>
            <a:r>
              <a:t>?</a:t>
            </a:r>
          </a:p>
          <a:p>
            <a:r>
              <a:t>De quoi </a:t>
            </a:r>
            <a:r>
              <a:rPr b="1"/>
              <a:t>parlerais-tu</a:t>
            </a:r>
            <a:r>
              <a:t>?</a:t>
            </a:r>
          </a:p>
          <a:p>
            <a:r>
              <a:t>Comment agirais-tu? (langage corporel)</a:t>
            </a:r>
          </a:p>
          <a:p>
            <a:r>
              <a:t>L'étape suivante</a:t>
            </a:r>
          </a:p>
          <a:p>
            <a:pPr>
              <a:defRPr b="1"/>
            </a:pPr>
            <a:r>
              <a:t>Le contact physique </a:t>
            </a:r>
            <a:r>
              <a:rPr b="0"/>
              <a:t>(permission, où et comment)</a:t>
            </a:r>
          </a:p>
          <a:p>
            <a:r>
              <a:t>Quelles expériences tactiles aimerais-tu vivre?</a:t>
            </a:r>
          </a:p>
        </p:txBody>
      </p:sp>
      <p:pic>
        <p:nvPicPr>
          <p:cNvPr id="967" name="Picture 4" descr="Picture 4"/>
          <p:cNvPicPr>
            <a:picLocks noChangeAspect="1"/>
          </p:cNvPicPr>
          <p:nvPr/>
        </p:nvPicPr>
        <p:blipFill>
          <a:blip r:embed="rId2"/>
          <a:stretch>
            <a:fillRect/>
          </a:stretch>
        </p:blipFill>
        <p:spPr>
          <a:xfrm>
            <a:off x="383003" y="2301686"/>
            <a:ext cx="1818673" cy="2656093"/>
          </a:xfrm>
          <a:prstGeom prst="rect">
            <a:avLst/>
          </a:prstGeom>
          <a:ln w="12700">
            <a:miter lim="400000"/>
          </a:ln>
        </p:spPr>
      </p:pic>
      <p:pic>
        <p:nvPicPr>
          <p:cNvPr id="968" name="Picture 3" descr="Picture 3"/>
          <p:cNvPicPr>
            <a:picLocks noChangeAspect="1"/>
          </p:cNvPicPr>
          <p:nvPr/>
        </p:nvPicPr>
        <p:blipFill>
          <a:blip r:embed="rId3"/>
          <a:stretch>
            <a:fillRect/>
          </a:stretch>
        </p:blipFill>
        <p:spPr>
          <a:xfrm>
            <a:off x="9429491" y="2024246"/>
            <a:ext cx="2227075" cy="3340613"/>
          </a:xfrm>
          <a:prstGeom prst="rect">
            <a:avLst/>
          </a:prstGeom>
          <a:ln w="12700">
            <a:miter lim="400000"/>
          </a:ln>
        </p:spPr>
      </p:pic>
      <p:pic>
        <p:nvPicPr>
          <p:cNvPr id="969" name="Picture 5" descr="Picture 5"/>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970"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Rectangle 2"/>
          <p:cNvSpPr txBox="1">
            <a:spLocks noGrp="1"/>
          </p:cNvSpPr>
          <p:nvPr>
            <p:ph type="title"/>
          </p:nvPr>
        </p:nvSpPr>
        <p:spPr>
          <a:xfrm>
            <a:off x="674041" y="105591"/>
            <a:ext cx="10826500" cy="905300"/>
          </a:xfrm>
          <a:prstGeom prst="rect">
            <a:avLst/>
          </a:prstGeom>
        </p:spPr>
        <p:txBody>
          <a:bodyPr/>
          <a:lstStyle/>
          <a:p>
            <a:pPr defTabSz="576072">
              <a:defRPr sz="2000"/>
            </a:pPr>
            <a:br/>
            <a:r>
              <a:rPr sz="3400"/>
              <a:t>Le continuum relationnel</a:t>
            </a:r>
          </a:p>
        </p:txBody>
      </p:sp>
      <p:grpSp>
        <p:nvGrpSpPr>
          <p:cNvPr id="1056" name="Group 10"/>
          <p:cNvGrpSpPr/>
          <p:nvPr/>
        </p:nvGrpSpPr>
        <p:grpSpPr>
          <a:xfrm>
            <a:off x="1649433" y="1364871"/>
            <a:ext cx="8900132" cy="4719018"/>
            <a:chOff x="-1" y="0"/>
            <a:chExt cx="8900131" cy="4719016"/>
          </a:xfrm>
        </p:grpSpPr>
        <p:sp>
          <p:nvSpPr>
            <p:cNvPr id="973" name="Line 54"/>
            <p:cNvSpPr/>
            <p:nvPr/>
          </p:nvSpPr>
          <p:spPr>
            <a:xfrm>
              <a:off x="-2" y="3283647"/>
              <a:ext cx="8829569" cy="1092"/>
            </a:xfrm>
            <a:prstGeom prst="line">
              <a:avLst/>
            </a:prstGeom>
            <a:noFill/>
            <a:ln w="9525" cap="flat">
              <a:solidFill>
                <a:srgbClr val="00000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974" name="Line 53"/>
            <p:cNvSpPr/>
            <p:nvPr/>
          </p:nvSpPr>
          <p:spPr>
            <a:xfrm flipV="1">
              <a:off x="777338" y="2872919"/>
              <a:ext cx="1140" cy="410730"/>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75" name="Line 52"/>
            <p:cNvSpPr/>
            <p:nvPr/>
          </p:nvSpPr>
          <p:spPr>
            <a:xfrm>
              <a:off x="1412411" y="3282555"/>
              <a:ext cx="1140" cy="615002"/>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76" name="Line 51"/>
            <p:cNvSpPr/>
            <p:nvPr/>
          </p:nvSpPr>
          <p:spPr>
            <a:xfrm flipH="1" flipV="1">
              <a:off x="1836931" y="1025731"/>
              <a:ext cx="1140" cy="2257918"/>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77" name="Line 50"/>
            <p:cNvSpPr/>
            <p:nvPr/>
          </p:nvSpPr>
          <p:spPr>
            <a:xfrm flipV="1">
              <a:off x="2542568" y="2359507"/>
              <a:ext cx="1140" cy="926327"/>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78" name="Line 49"/>
            <p:cNvSpPr/>
            <p:nvPr/>
          </p:nvSpPr>
          <p:spPr>
            <a:xfrm flipV="1">
              <a:off x="3108216" y="2872919"/>
              <a:ext cx="1140" cy="410730"/>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79" name="Line 48"/>
            <p:cNvSpPr/>
            <p:nvPr/>
          </p:nvSpPr>
          <p:spPr>
            <a:xfrm>
              <a:off x="3461034" y="3282555"/>
              <a:ext cx="1140" cy="616095"/>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0" name="Line 47"/>
            <p:cNvSpPr/>
            <p:nvPr/>
          </p:nvSpPr>
          <p:spPr>
            <a:xfrm flipV="1">
              <a:off x="3884416" y="1847188"/>
              <a:ext cx="1140" cy="1435368"/>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1" name="Line 46"/>
            <p:cNvSpPr/>
            <p:nvPr/>
          </p:nvSpPr>
          <p:spPr>
            <a:xfrm flipV="1">
              <a:off x="4308936" y="2975601"/>
              <a:ext cx="1140" cy="306956"/>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2" name="Line 45"/>
            <p:cNvSpPr/>
            <p:nvPr/>
          </p:nvSpPr>
          <p:spPr>
            <a:xfrm flipV="1">
              <a:off x="4802882" y="2359507"/>
              <a:ext cx="1140" cy="926327"/>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3" name="Line 44"/>
            <p:cNvSpPr/>
            <p:nvPr/>
          </p:nvSpPr>
          <p:spPr>
            <a:xfrm flipH="1">
              <a:off x="5580222" y="3282554"/>
              <a:ext cx="1139" cy="1128414"/>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4" name="Line 43"/>
            <p:cNvSpPr/>
            <p:nvPr/>
          </p:nvSpPr>
          <p:spPr>
            <a:xfrm>
              <a:off x="6003603" y="3282555"/>
              <a:ext cx="1141" cy="308048"/>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5" name="Line 42"/>
            <p:cNvSpPr/>
            <p:nvPr/>
          </p:nvSpPr>
          <p:spPr>
            <a:xfrm flipV="1">
              <a:off x="6428124" y="2872919"/>
              <a:ext cx="1140" cy="410730"/>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6" name="Line 41"/>
            <p:cNvSpPr/>
            <p:nvPr/>
          </p:nvSpPr>
          <p:spPr>
            <a:xfrm>
              <a:off x="6780942" y="3282555"/>
              <a:ext cx="1140" cy="616095"/>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7" name="Line 40"/>
            <p:cNvSpPr/>
            <p:nvPr/>
          </p:nvSpPr>
          <p:spPr>
            <a:xfrm flipV="1">
              <a:off x="7063197" y="1436460"/>
              <a:ext cx="1140" cy="1847189"/>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8" name="Line 39"/>
            <p:cNvSpPr/>
            <p:nvPr/>
          </p:nvSpPr>
          <p:spPr>
            <a:xfrm flipV="1">
              <a:off x="7699408" y="2770236"/>
              <a:ext cx="1140" cy="512320"/>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89" name="Line 38"/>
            <p:cNvSpPr/>
            <p:nvPr/>
          </p:nvSpPr>
          <p:spPr>
            <a:xfrm>
              <a:off x="8052226" y="3283647"/>
              <a:ext cx="1140" cy="512320"/>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sp>
          <p:nvSpPr>
            <p:cNvPr id="990" name="Line 37"/>
            <p:cNvSpPr/>
            <p:nvPr/>
          </p:nvSpPr>
          <p:spPr>
            <a:xfrm flipH="1" flipV="1">
              <a:off x="8334481" y="2155235"/>
              <a:ext cx="1140" cy="1128414"/>
            </a:xfrm>
            <a:prstGeom prst="line">
              <a:avLst/>
            </a:prstGeom>
            <a:noFill/>
            <a:ln w="9525" cap="flat">
              <a:solidFill>
                <a:srgbClr val="000000"/>
              </a:solidFill>
              <a:prstDash val="solid"/>
              <a:round/>
            </a:ln>
            <a:effectLst/>
          </p:spPr>
          <p:txBody>
            <a:bodyPr wrap="square" lIns="45718" tIns="45718" rIns="45718" bIns="45718" numCol="1" anchor="t">
              <a:noAutofit/>
            </a:bodyPr>
            <a:lstStyle/>
            <a:p>
              <a:endParaRPr/>
            </a:p>
          </p:txBody>
        </p:sp>
        <p:grpSp>
          <p:nvGrpSpPr>
            <p:cNvPr id="993" name="Text Box 36"/>
            <p:cNvGrpSpPr/>
            <p:nvPr/>
          </p:nvGrpSpPr>
          <p:grpSpPr>
            <a:xfrm>
              <a:off x="2048622" y="821457"/>
              <a:ext cx="1411276" cy="410731"/>
              <a:chOff x="0" y="0"/>
              <a:chExt cx="1411275" cy="410730"/>
            </a:xfrm>
          </p:grpSpPr>
          <p:sp>
            <p:nvSpPr>
              <p:cNvPr id="991" name="Rectangle"/>
              <p:cNvSpPr/>
              <p:nvPr/>
            </p:nvSpPr>
            <p:spPr>
              <a:xfrm>
                <a:off x="-1" y="0"/>
                <a:ext cx="1411276" cy="410731"/>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992" name="Flirting (showing off, looking, smiling, etc.)"/>
              <p:cNvSpPr txBox="1"/>
              <p:nvPr/>
            </p:nvSpPr>
            <p:spPr>
              <a:xfrm>
                <a:off x="45720" y="0"/>
                <a:ext cx="1319836"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solidFill>
                      <a:srgbClr val="FFFFFF"/>
                    </a:solidFill>
                  </a:defRPr>
                </a:pPr>
                <a:r>
                  <a:t>Flirter </a:t>
                </a:r>
                <a:r>
                  <a:rPr>
                    <a:solidFill>
                      <a:srgbClr val="000000"/>
                    </a:solidFill>
                  </a:rPr>
                  <a:t>(se montrer, regarder, sourire, etc.)</a:t>
                </a:r>
              </a:p>
            </p:txBody>
          </p:sp>
        </p:grpSp>
        <p:grpSp>
          <p:nvGrpSpPr>
            <p:cNvPr id="996" name="Text Box 35"/>
            <p:cNvGrpSpPr/>
            <p:nvPr/>
          </p:nvGrpSpPr>
          <p:grpSpPr>
            <a:xfrm>
              <a:off x="423381" y="2462187"/>
              <a:ext cx="777342" cy="472439"/>
              <a:chOff x="0" y="0"/>
              <a:chExt cx="777341" cy="472438"/>
            </a:xfrm>
          </p:grpSpPr>
          <p:sp>
            <p:nvSpPr>
              <p:cNvPr id="994" name="Rectangle"/>
              <p:cNvSpPr/>
              <p:nvPr/>
            </p:nvSpPr>
            <p:spPr>
              <a:xfrm>
                <a:off x="0" y="0"/>
                <a:ext cx="777342" cy="417287"/>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995" name="Meeting,…"/>
              <p:cNvSpPr txBox="1"/>
              <p:nvPr/>
            </p:nvSpPr>
            <p:spPr>
              <a:xfrm>
                <a:off x="45720" y="0"/>
                <a:ext cx="685901" cy="4724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Réunion,</a:t>
                </a:r>
                <a:endParaRPr sz="600"/>
              </a:p>
              <a:p>
                <a:pPr>
                  <a:defRPr sz="800"/>
                </a:pPr>
                <a:r>
                  <a:t>en remarquant</a:t>
                </a:r>
              </a:p>
            </p:txBody>
          </p:sp>
        </p:grpSp>
        <p:grpSp>
          <p:nvGrpSpPr>
            <p:cNvPr id="999" name="Text Box 34"/>
            <p:cNvGrpSpPr/>
            <p:nvPr/>
          </p:nvGrpSpPr>
          <p:grpSpPr>
            <a:xfrm>
              <a:off x="2048621" y="1949869"/>
              <a:ext cx="1130160" cy="409638"/>
              <a:chOff x="0" y="0"/>
              <a:chExt cx="1130159" cy="409637"/>
            </a:xfrm>
          </p:grpSpPr>
          <p:sp>
            <p:nvSpPr>
              <p:cNvPr id="997" name="Rectangle"/>
              <p:cNvSpPr/>
              <p:nvPr/>
            </p:nvSpPr>
            <p:spPr>
              <a:xfrm>
                <a:off x="-1" y="-1"/>
                <a:ext cx="1130160" cy="4096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998" name="Spending time together"/>
              <p:cNvSpPr txBox="1"/>
              <p:nvPr/>
            </p:nvSpPr>
            <p:spPr>
              <a:xfrm>
                <a:off x="45719" y="0"/>
                <a:ext cx="1038720"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Passer du temps ensemble</a:t>
                </a:r>
              </a:p>
            </p:txBody>
          </p:sp>
        </p:grpSp>
        <p:grpSp>
          <p:nvGrpSpPr>
            <p:cNvPr id="1002" name="Text Box 33"/>
            <p:cNvGrpSpPr/>
            <p:nvPr/>
          </p:nvGrpSpPr>
          <p:grpSpPr>
            <a:xfrm>
              <a:off x="2683694" y="2462189"/>
              <a:ext cx="918469" cy="472439"/>
              <a:chOff x="0" y="0"/>
              <a:chExt cx="918467" cy="472438"/>
            </a:xfrm>
          </p:grpSpPr>
          <p:sp>
            <p:nvSpPr>
              <p:cNvPr id="1000" name="Rectangle"/>
              <p:cNvSpPr/>
              <p:nvPr/>
            </p:nvSpPr>
            <p:spPr>
              <a:xfrm>
                <a:off x="0" y="0"/>
                <a:ext cx="918468" cy="411824"/>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01" name="Giving gifts,…"/>
              <p:cNvSpPr txBox="1"/>
              <p:nvPr/>
            </p:nvSpPr>
            <p:spPr>
              <a:xfrm>
                <a:off x="45720" y="0"/>
                <a:ext cx="827029" cy="472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Donner des cadeaux,</a:t>
                </a:r>
                <a:endParaRPr sz="600"/>
              </a:p>
              <a:p>
                <a:pPr>
                  <a:defRPr sz="800"/>
                </a:pPr>
                <a:r>
                  <a:t>partage</a:t>
                </a:r>
              </a:p>
            </p:txBody>
          </p:sp>
        </p:grpSp>
        <p:grpSp>
          <p:nvGrpSpPr>
            <p:cNvPr id="1005" name="Text Box 32"/>
            <p:cNvGrpSpPr/>
            <p:nvPr/>
          </p:nvGrpSpPr>
          <p:grpSpPr>
            <a:xfrm>
              <a:off x="3461033" y="1436458"/>
              <a:ext cx="847906" cy="472439"/>
              <a:chOff x="0" y="0"/>
              <a:chExt cx="847904" cy="472438"/>
            </a:xfrm>
          </p:grpSpPr>
          <p:sp>
            <p:nvSpPr>
              <p:cNvPr id="1003" name="Rectangle"/>
              <p:cNvSpPr/>
              <p:nvPr/>
            </p:nvSpPr>
            <p:spPr>
              <a:xfrm>
                <a:off x="0" y="0"/>
                <a:ext cx="847905" cy="410731"/>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04" name="Asking out (Option 1)"/>
              <p:cNvSpPr txBox="1"/>
              <p:nvPr/>
            </p:nvSpPr>
            <p:spPr>
              <a:xfrm>
                <a:off x="45720" y="0"/>
                <a:ext cx="756466" cy="4724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Demander la permission (option 1)</a:t>
                </a:r>
              </a:p>
            </p:txBody>
          </p:sp>
        </p:grpSp>
        <p:grpSp>
          <p:nvGrpSpPr>
            <p:cNvPr id="1008" name="Text Box 31"/>
            <p:cNvGrpSpPr/>
            <p:nvPr/>
          </p:nvGrpSpPr>
          <p:grpSpPr>
            <a:xfrm>
              <a:off x="3956117" y="2564870"/>
              <a:ext cx="777342" cy="409638"/>
              <a:chOff x="-1" y="0"/>
              <a:chExt cx="777341" cy="409637"/>
            </a:xfrm>
          </p:grpSpPr>
          <p:sp>
            <p:nvSpPr>
              <p:cNvPr id="1006" name="Rectangle"/>
              <p:cNvSpPr/>
              <p:nvPr/>
            </p:nvSpPr>
            <p:spPr>
              <a:xfrm>
                <a:off x="-2" y="-1"/>
                <a:ext cx="777342" cy="4096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07" name="Going out…"/>
              <p:cNvSpPr txBox="1"/>
              <p:nvPr/>
            </p:nvSpPr>
            <p:spPr>
              <a:xfrm>
                <a:off x="45719" y="0"/>
                <a:ext cx="685901"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Sortir</a:t>
                </a:r>
                <a:endParaRPr sz="600"/>
              </a:p>
              <a:p>
                <a:pPr>
                  <a:defRPr sz="800"/>
                </a:pPr>
                <a:r>
                  <a:t>(seul)</a:t>
                </a:r>
              </a:p>
            </p:txBody>
          </p:sp>
        </p:grpSp>
        <p:grpSp>
          <p:nvGrpSpPr>
            <p:cNvPr id="1011" name="Text Box 30"/>
            <p:cNvGrpSpPr/>
            <p:nvPr/>
          </p:nvGrpSpPr>
          <p:grpSpPr>
            <a:xfrm>
              <a:off x="4379500" y="1948777"/>
              <a:ext cx="918469" cy="472439"/>
              <a:chOff x="0" y="0"/>
              <a:chExt cx="918467" cy="472438"/>
            </a:xfrm>
          </p:grpSpPr>
          <p:sp>
            <p:nvSpPr>
              <p:cNvPr id="1009" name="Rectangle"/>
              <p:cNvSpPr/>
              <p:nvPr/>
            </p:nvSpPr>
            <p:spPr>
              <a:xfrm>
                <a:off x="0" y="0"/>
                <a:ext cx="918468" cy="409638"/>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10" name="Asking out…"/>
              <p:cNvSpPr txBox="1"/>
              <p:nvPr/>
            </p:nvSpPr>
            <p:spPr>
              <a:xfrm>
                <a:off x="45720" y="0"/>
                <a:ext cx="827029" cy="472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Demander la permission</a:t>
                </a:r>
                <a:endParaRPr sz="600"/>
              </a:p>
              <a:p>
                <a:pPr>
                  <a:defRPr sz="800"/>
                </a:pPr>
                <a:r>
                  <a:t>(Option 2)</a:t>
                </a:r>
              </a:p>
            </p:txBody>
          </p:sp>
        </p:grpSp>
        <p:grpSp>
          <p:nvGrpSpPr>
            <p:cNvPr id="1014" name="Text Box 29"/>
            <p:cNvGrpSpPr/>
            <p:nvPr/>
          </p:nvGrpSpPr>
          <p:grpSpPr>
            <a:xfrm>
              <a:off x="6074166" y="2462189"/>
              <a:ext cx="919608" cy="409638"/>
              <a:chOff x="-1" y="0"/>
              <a:chExt cx="919607" cy="409637"/>
            </a:xfrm>
          </p:grpSpPr>
          <p:sp>
            <p:nvSpPr>
              <p:cNvPr id="1012" name="Rectangle"/>
              <p:cNvSpPr/>
              <p:nvPr/>
            </p:nvSpPr>
            <p:spPr>
              <a:xfrm>
                <a:off x="-2" y="-1"/>
                <a:ext cx="919609" cy="4096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13" name="Arm around each other"/>
              <p:cNvSpPr txBox="1"/>
              <p:nvPr/>
            </p:nvSpPr>
            <p:spPr>
              <a:xfrm>
                <a:off x="45719" y="0"/>
                <a:ext cx="828168"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Bras autour de l'autre</a:t>
                </a:r>
              </a:p>
            </p:txBody>
          </p:sp>
        </p:grpSp>
        <p:grpSp>
          <p:nvGrpSpPr>
            <p:cNvPr id="1017" name="Text Box 28"/>
            <p:cNvGrpSpPr/>
            <p:nvPr/>
          </p:nvGrpSpPr>
          <p:grpSpPr>
            <a:xfrm>
              <a:off x="5862476" y="616092"/>
              <a:ext cx="2613135" cy="820369"/>
              <a:chOff x="0" y="-1"/>
              <a:chExt cx="2613134" cy="820368"/>
            </a:xfrm>
          </p:grpSpPr>
          <p:sp>
            <p:nvSpPr>
              <p:cNvPr id="1015" name="Rectangle"/>
              <p:cNvSpPr/>
              <p:nvPr/>
            </p:nvSpPr>
            <p:spPr>
              <a:xfrm>
                <a:off x="-1" y="-2"/>
                <a:ext cx="2613136" cy="820370"/>
              </a:xfrm>
              <a:prstGeom prst="rect">
                <a:avLst/>
              </a:prstGeom>
              <a:solidFill>
                <a:srgbClr val="FFFFFF"/>
              </a:solidFill>
              <a:ln w="12700" cap="flat">
                <a:noFill/>
                <a:miter lim="400000"/>
              </a:ln>
              <a:effectLst/>
            </p:spPr>
            <p:txBody>
              <a:bodyPr wrap="square" lIns="45718" tIns="45718" rIns="45718" bIns="45718" numCol="1" anchor="t">
                <a:noAutofit/>
              </a:bodyPr>
              <a:lstStyle/>
              <a:p>
                <a:pPr>
                  <a:tabLst>
                    <a:tab pos="114300" algn="l"/>
                  </a:tabLst>
                  <a:defRPr sz="1300"/>
                </a:pPr>
                <a:endParaRPr/>
              </a:p>
            </p:txBody>
          </p:sp>
          <p:sp>
            <p:nvSpPr>
              <p:cNvPr id="1016" name="Kissing…"/>
              <p:cNvSpPr txBox="1"/>
              <p:nvPr/>
            </p:nvSpPr>
            <p:spPr>
              <a:xfrm>
                <a:off x="45720" y="-1"/>
                <a:ext cx="2521695" cy="726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tabLst>
                    <a:tab pos="114300" algn="l"/>
                  </a:tabLst>
                  <a:defRPr sz="800"/>
                </a:pPr>
                <a:r>
                  <a:t>Embrasser</a:t>
                </a:r>
                <a:endParaRPr sz="600"/>
              </a:p>
              <a:p>
                <a:pPr>
                  <a:tabLst>
                    <a:tab pos="114300" algn="l"/>
                  </a:tabLst>
                  <a:defRPr sz="800"/>
                </a:pPr>
                <a:r>
                  <a:t>légèrement sur la joue </a:t>
                </a:r>
                <a:endParaRPr sz="600"/>
              </a:p>
              <a:p>
                <a:pPr>
                  <a:tabLst>
                    <a:tab pos="114300" algn="l"/>
                  </a:tabLst>
                  <a:defRPr sz="800"/>
                </a:pPr>
                <a:r>
                  <a:t>léger baiser sur les lèvres (bouche fermée)</a:t>
                </a:r>
                <a:endParaRPr sz="600"/>
              </a:p>
              <a:p>
                <a:pPr>
                  <a:tabLst>
                    <a:tab pos="114300" algn="l"/>
                  </a:tabLst>
                  <a:defRPr sz="800"/>
                </a:pPr>
                <a:r>
                  <a:t>baiser plus long sur les lèvres (bouche ouverte)</a:t>
                </a:r>
                <a:endParaRPr sz="600"/>
              </a:p>
              <a:p>
                <a:pPr>
                  <a:tabLst>
                    <a:tab pos="114300" algn="l"/>
                  </a:tabLst>
                  <a:defRPr sz="800"/>
                </a:pPr>
                <a:r>
                  <a:t>baiser profond à bouche ouverte, en utilisant les langues</a:t>
                </a:r>
              </a:p>
            </p:txBody>
          </p:sp>
        </p:grpSp>
        <p:grpSp>
          <p:nvGrpSpPr>
            <p:cNvPr id="1020" name="Text Box 27"/>
            <p:cNvGrpSpPr/>
            <p:nvPr/>
          </p:nvGrpSpPr>
          <p:grpSpPr>
            <a:xfrm>
              <a:off x="7133759" y="2256823"/>
              <a:ext cx="1130160" cy="513415"/>
              <a:chOff x="0" y="-1"/>
              <a:chExt cx="1130159" cy="513414"/>
            </a:xfrm>
          </p:grpSpPr>
          <p:sp>
            <p:nvSpPr>
              <p:cNvPr id="1018" name="Rectangle"/>
              <p:cNvSpPr/>
              <p:nvPr/>
            </p:nvSpPr>
            <p:spPr>
              <a:xfrm>
                <a:off x="-1" y="-2"/>
                <a:ext cx="1130160" cy="513415"/>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19" name="Touching…"/>
              <p:cNvSpPr txBox="1"/>
              <p:nvPr/>
            </p:nvSpPr>
            <p:spPr>
              <a:xfrm>
                <a:off x="45719" y="-1"/>
                <a:ext cx="1038720" cy="472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Touchant </a:t>
                </a:r>
                <a:endParaRPr sz="600"/>
              </a:p>
              <a:p>
                <a:pPr>
                  <a:defRPr sz="800"/>
                </a:pPr>
                <a:r>
                  <a:t>- avec des vêtements</a:t>
                </a:r>
                <a:endParaRPr sz="600"/>
              </a:p>
              <a:p>
                <a:pPr>
                  <a:defRPr sz="800"/>
                </a:pPr>
                <a:r>
                  <a:t>- sans vêtements</a:t>
                </a:r>
              </a:p>
            </p:txBody>
          </p:sp>
        </p:grpSp>
        <p:grpSp>
          <p:nvGrpSpPr>
            <p:cNvPr id="1023" name="Text Box 26"/>
            <p:cNvGrpSpPr/>
            <p:nvPr/>
          </p:nvGrpSpPr>
          <p:grpSpPr>
            <a:xfrm>
              <a:off x="7628843" y="1847187"/>
              <a:ext cx="1271288" cy="308048"/>
              <a:chOff x="0" y="0"/>
              <a:chExt cx="1271286" cy="308046"/>
            </a:xfrm>
          </p:grpSpPr>
          <p:sp>
            <p:nvSpPr>
              <p:cNvPr id="1021" name="Rectangle"/>
              <p:cNvSpPr/>
              <p:nvPr/>
            </p:nvSpPr>
            <p:spPr>
              <a:xfrm>
                <a:off x="-1" y="0"/>
                <a:ext cx="1271287" cy="308047"/>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22" name="Sexual intercourse"/>
              <p:cNvSpPr txBox="1"/>
              <p:nvPr/>
            </p:nvSpPr>
            <p:spPr>
              <a:xfrm>
                <a:off x="45719" y="-1"/>
                <a:ext cx="1179848" cy="218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Rapports sexuels</a:t>
                </a:r>
              </a:p>
            </p:txBody>
          </p:sp>
        </p:grpSp>
        <p:grpSp>
          <p:nvGrpSpPr>
            <p:cNvPr id="1026" name="Text Box 25"/>
            <p:cNvGrpSpPr/>
            <p:nvPr/>
          </p:nvGrpSpPr>
          <p:grpSpPr>
            <a:xfrm>
              <a:off x="-1" y="3487918"/>
              <a:ext cx="1342990" cy="717687"/>
              <a:chOff x="0" y="0"/>
              <a:chExt cx="1342989" cy="717685"/>
            </a:xfrm>
          </p:grpSpPr>
          <p:sp>
            <p:nvSpPr>
              <p:cNvPr id="1024" name="Rectangle"/>
              <p:cNvSpPr/>
              <p:nvPr/>
            </p:nvSpPr>
            <p:spPr>
              <a:xfrm>
                <a:off x="-1" y="-1"/>
                <a:ext cx="1342990" cy="717687"/>
              </a:xfrm>
              <a:prstGeom prst="rect">
                <a:avLst/>
              </a:prstGeom>
              <a:solidFill>
                <a:srgbClr val="FFFFFF"/>
              </a:solidFill>
              <a:ln w="12700" cap="flat">
                <a:noFill/>
                <a:miter lim="400000"/>
              </a:ln>
              <a:effectLst/>
            </p:spPr>
            <p:txBody>
              <a:bodyPr wrap="square" lIns="45718" tIns="45718" rIns="45718" bIns="45718" numCol="1" anchor="t">
                <a:noAutofit/>
              </a:bodyPr>
              <a:lstStyle/>
              <a:p>
                <a:pPr>
                  <a:tabLst>
                    <a:tab pos="114300" algn="l"/>
                  </a:tabLst>
                  <a:defRPr sz="1300"/>
                </a:pPr>
                <a:endParaRPr/>
              </a:p>
            </p:txBody>
          </p:sp>
          <p:sp>
            <p:nvSpPr>
              <p:cNvPr id="1025" name="Body responses…"/>
              <p:cNvSpPr txBox="1"/>
              <p:nvPr/>
            </p:nvSpPr>
            <p:spPr>
              <a:xfrm>
                <a:off x="45719" y="-1"/>
                <a:ext cx="1251550" cy="599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tabLst>
                    <a:tab pos="114300" algn="l"/>
                  </a:tabLst>
                  <a:defRPr sz="800"/>
                </a:pPr>
                <a:r>
                  <a:t>Réponses du corps</a:t>
                </a:r>
                <a:endParaRPr sz="600"/>
              </a:p>
              <a:p>
                <a:pPr>
                  <a:tabLst>
                    <a:tab pos="114300" algn="l"/>
                  </a:tabLst>
                  <a:defRPr sz="800"/>
                </a:pPr>
                <a:r>
                  <a:t>Le cœur bat plus vite</a:t>
                </a:r>
                <a:endParaRPr sz="600"/>
              </a:p>
              <a:p>
                <a:pPr>
                  <a:tabLst>
                    <a:tab pos="114300" algn="l"/>
                  </a:tabLst>
                  <a:defRPr sz="800"/>
                </a:pPr>
                <a:r>
                  <a:t>Paumes en sueur</a:t>
                </a:r>
                <a:endParaRPr sz="600"/>
              </a:p>
              <a:p>
                <a:pPr>
                  <a:tabLst>
                    <a:tab pos="114300" algn="l"/>
                  </a:tabLst>
                  <a:defRPr sz="800"/>
                </a:pPr>
                <a:r>
                  <a:t>Rougir</a:t>
                </a:r>
              </a:p>
            </p:txBody>
          </p:sp>
        </p:grpSp>
        <p:grpSp>
          <p:nvGrpSpPr>
            <p:cNvPr id="1029" name="Text Box 24"/>
            <p:cNvGrpSpPr/>
            <p:nvPr/>
          </p:nvGrpSpPr>
          <p:grpSpPr>
            <a:xfrm>
              <a:off x="3037651" y="3898648"/>
              <a:ext cx="918469" cy="409638"/>
              <a:chOff x="0" y="0"/>
              <a:chExt cx="918467" cy="409637"/>
            </a:xfrm>
          </p:grpSpPr>
          <p:sp>
            <p:nvSpPr>
              <p:cNvPr id="1027" name="Rectangle"/>
              <p:cNvSpPr/>
              <p:nvPr/>
            </p:nvSpPr>
            <p:spPr>
              <a:xfrm>
                <a:off x="-1" y="-1"/>
                <a:ext cx="918469" cy="40963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28" name="Going out…"/>
              <p:cNvSpPr txBox="1"/>
              <p:nvPr/>
            </p:nvSpPr>
            <p:spPr>
              <a:xfrm>
                <a:off x="45719" y="0"/>
                <a:ext cx="827029"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Sortir</a:t>
                </a:r>
                <a:endParaRPr sz="600"/>
              </a:p>
              <a:p>
                <a:pPr>
                  <a:defRPr sz="800"/>
                </a:pPr>
                <a:r>
                  <a:t>(en groupe)</a:t>
                </a:r>
              </a:p>
            </p:txBody>
          </p:sp>
        </p:grpSp>
        <p:grpSp>
          <p:nvGrpSpPr>
            <p:cNvPr id="1032" name="Text Box 23"/>
            <p:cNvGrpSpPr/>
            <p:nvPr/>
          </p:nvGrpSpPr>
          <p:grpSpPr>
            <a:xfrm>
              <a:off x="5791913" y="4206695"/>
              <a:ext cx="1341850" cy="472439"/>
              <a:chOff x="0" y="0"/>
              <a:chExt cx="1341849" cy="472438"/>
            </a:xfrm>
          </p:grpSpPr>
          <p:sp>
            <p:nvSpPr>
              <p:cNvPr id="1030" name="Rectangle"/>
              <p:cNvSpPr/>
              <p:nvPr/>
            </p:nvSpPr>
            <p:spPr>
              <a:xfrm>
                <a:off x="0" y="0"/>
                <a:ext cx="1341850" cy="410729"/>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31" name="Standing or sitting close together"/>
              <p:cNvSpPr txBox="1"/>
              <p:nvPr/>
            </p:nvSpPr>
            <p:spPr>
              <a:xfrm>
                <a:off x="45720" y="0"/>
                <a:ext cx="1250411" cy="472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Se tenir debout ou s'asseoir à proximité les uns des autres</a:t>
                </a:r>
              </a:p>
            </p:txBody>
          </p:sp>
        </p:grpSp>
        <p:grpSp>
          <p:nvGrpSpPr>
            <p:cNvPr id="1035" name="Text Box 22"/>
            <p:cNvGrpSpPr/>
            <p:nvPr/>
          </p:nvGrpSpPr>
          <p:grpSpPr>
            <a:xfrm>
              <a:off x="5650785" y="3487919"/>
              <a:ext cx="705639" cy="410731"/>
              <a:chOff x="0" y="0"/>
              <a:chExt cx="705638" cy="410730"/>
            </a:xfrm>
          </p:grpSpPr>
          <p:sp>
            <p:nvSpPr>
              <p:cNvPr id="1033" name="Rectangle"/>
              <p:cNvSpPr/>
              <p:nvPr/>
            </p:nvSpPr>
            <p:spPr>
              <a:xfrm>
                <a:off x="-1" y="0"/>
                <a:ext cx="705640" cy="410731"/>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34" name="Holding…"/>
              <p:cNvSpPr txBox="1"/>
              <p:nvPr/>
            </p:nvSpPr>
            <p:spPr>
              <a:xfrm>
                <a:off x="45720" y="0"/>
                <a:ext cx="614198"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a:pPr>
                <a:r>
                  <a:t>Holding</a:t>
                </a:r>
                <a:endParaRPr sz="600"/>
              </a:p>
              <a:p>
                <a:pPr>
                  <a:defRPr sz="800"/>
                </a:pPr>
                <a:r>
                  <a:t> mains</a:t>
                </a:r>
              </a:p>
            </p:txBody>
          </p:sp>
        </p:grpSp>
        <p:grpSp>
          <p:nvGrpSpPr>
            <p:cNvPr id="1038" name="Text Box 21"/>
            <p:cNvGrpSpPr/>
            <p:nvPr/>
          </p:nvGrpSpPr>
          <p:grpSpPr>
            <a:xfrm>
              <a:off x="6428124" y="3898647"/>
              <a:ext cx="704501" cy="303681"/>
              <a:chOff x="0" y="-1"/>
              <a:chExt cx="704500" cy="303680"/>
            </a:xfrm>
          </p:grpSpPr>
          <p:sp>
            <p:nvSpPr>
              <p:cNvPr id="1036" name="Rectangle"/>
              <p:cNvSpPr/>
              <p:nvPr/>
            </p:nvSpPr>
            <p:spPr>
              <a:xfrm>
                <a:off x="-1" y="-2"/>
                <a:ext cx="704502" cy="303681"/>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37" name="Hugging"/>
              <p:cNvSpPr txBox="1"/>
              <p:nvPr/>
            </p:nvSpPr>
            <p:spPr>
              <a:xfrm>
                <a:off x="45720" y="-2"/>
                <a:ext cx="613060" cy="218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Embrasser</a:t>
                </a:r>
              </a:p>
            </p:txBody>
          </p:sp>
        </p:grpSp>
        <p:grpSp>
          <p:nvGrpSpPr>
            <p:cNvPr id="1041" name="Text Box 20"/>
            <p:cNvGrpSpPr/>
            <p:nvPr/>
          </p:nvGrpSpPr>
          <p:grpSpPr>
            <a:xfrm>
              <a:off x="7699407" y="3795966"/>
              <a:ext cx="703364" cy="308048"/>
              <a:chOff x="-1" y="0"/>
              <a:chExt cx="703363" cy="308046"/>
            </a:xfrm>
          </p:grpSpPr>
          <p:sp>
            <p:nvSpPr>
              <p:cNvPr id="1039" name="Rectangle"/>
              <p:cNvSpPr/>
              <p:nvPr/>
            </p:nvSpPr>
            <p:spPr>
              <a:xfrm>
                <a:off x="-2" y="0"/>
                <a:ext cx="703365" cy="308047"/>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40" name="Oral sex"/>
              <p:cNvSpPr txBox="1"/>
              <p:nvPr/>
            </p:nvSpPr>
            <p:spPr>
              <a:xfrm>
                <a:off x="45719" y="-1"/>
                <a:ext cx="611923" cy="218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800"/>
                </a:lvl1pPr>
              </a:lstStyle>
              <a:p>
                <a:r>
                  <a:t>Sexe oral</a:t>
                </a:r>
              </a:p>
            </p:txBody>
          </p:sp>
        </p:grpSp>
        <p:sp>
          <p:nvSpPr>
            <p:cNvPr id="1042" name="Line 19"/>
            <p:cNvSpPr/>
            <p:nvPr/>
          </p:nvSpPr>
          <p:spPr>
            <a:xfrm>
              <a:off x="1836931" y="1025729"/>
              <a:ext cx="211693" cy="1094"/>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043" name="Line 18"/>
            <p:cNvSpPr/>
            <p:nvPr/>
          </p:nvSpPr>
          <p:spPr>
            <a:xfrm flipH="1">
              <a:off x="1200720" y="3898648"/>
              <a:ext cx="211693" cy="1094"/>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sp>
          <p:nvSpPr>
            <p:cNvPr id="1044" name="Line 17"/>
            <p:cNvSpPr/>
            <p:nvPr/>
          </p:nvSpPr>
          <p:spPr>
            <a:xfrm>
              <a:off x="5580221" y="4410967"/>
              <a:ext cx="282256" cy="1094"/>
            </a:xfrm>
            <a:prstGeom prst="line">
              <a:avLst/>
            </a:prstGeom>
            <a:noFill/>
            <a:ln w="9525" cap="flat">
              <a:solidFill>
                <a:srgbClr val="000000"/>
              </a:solidFill>
              <a:prstDash val="solid"/>
              <a:round/>
              <a:tailEnd type="triangle" w="med" len="med"/>
            </a:ln>
            <a:effectLst/>
          </p:spPr>
          <p:txBody>
            <a:bodyPr wrap="square" lIns="45718" tIns="45718" rIns="45718" bIns="45718" numCol="1" anchor="t">
              <a:noAutofit/>
            </a:bodyPr>
            <a:lstStyle/>
            <a:p>
              <a:endParaRPr/>
            </a:p>
          </p:txBody>
        </p:sp>
        <p:grpSp>
          <p:nvGrpSpPr>
            <p:cNvPr id="1047" name="Text Box 15"/>
            <p:cNvGrpSpPr/>
            <p:nvPr/>
          </p:nvGrpSpPr>
          <p:grpSpPr>
            <a:xfrm>
              <a:off x="70563" y="0"/>
              <a:ext cx="1412414" cy="410731"/>
              <a:chOff x="0" y="0"/>
              <a:chExt cx="1412413" cy="410730"/>
            </a:xfrm>
          </p:grpSpPr>
          <p:sp>
            <p:nvSpPr>
              <p:cNvPr id="1045" name="Rectangle"/>
              <p:cNvSpPr/>
              <p:nvPr/>
            </p:nvSpPr>
            <p:spPr>
              <a:xfrm>
                <a:off x="0" y="0"/>
                <a:ext cx="1412414" cy="410731"/>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46" name="Right at the start…"/>
              <p:cNvSpPr txBox="1"/>
              <p:nvPr/>
            </p:nvSpPr>
            <p:spPr>
              <a:xfrm>
                <a:off x="45720" y="0"/>
                <a:ext cx="1320975"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b="1">
                    <a:solidFill>
                      <a:srgbClr val="FFFFFF"/>
                    </a:solidFill>
                  </a:defRPr>
                </a:pPr>
                <a:r>
                  <a:t>Dès le </a:t>
                </a:r>
                <a:r>
                  <a:rPr>
                    <a:solidFill>
                      <a:srgbClr val="000000"/>
                    </a:solidFill>
                  </a:rPr>
                  <a:t>début</a:t>
                </a:r>
                <a:endParaRPr sz="600"/>
              </a:p>
              <a:p>
                <a:pPr>
                  <a:defRPr sz="800" b="1"/>
                </a:pPr>
                <a:r>
                  <a:t>('Wow ! Je t'aime bien!')</a:t>
                </a:r>
              </a:p>
            </p:txBody>
          </p:sp>
        </p:grpSp>
        <p:grpSp>
          <p:nvGrpSpPr>
            <p:cNvPr id="1050" name="Text Box 14"/>
            <p:cNvGrpSpPr/>
            <p:nvPr/>
          </p:nvGrpSpPr>
          <p:grpSpPr>
            <a:xfrm>
              <a:off x="1836930" y="0"/>
              <a:ext cx="3249347" cy="410731"/>
              <a:chOff x="0" y="0"/>
              <a:chExt cx="3249346" cy="410730"/>
            </a:xfrm>
          </p:grpSpPr>
          <p:sp>
            <p:nvSpPr>
              <p:cNvPr id="1048" name="Rectangle"/>
              <p:cNvSpPr/>
              <p:nvPr/>
            </p:nvSpPr>
            <p:spPr>
              <a:xfrm>
                <a:off x="-1" y="0"/>
                <a:ext cx="3249347" cy="410731"/>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49" name="Getting to know you/maintaining the relationship…"/>
              <p:cNvSpPr txBox="1"/>
              <p:nvPr/>
            </p:nvSpPr>
            <p:spPr>
              <a:xfrm>
                <a:off x="45719" y="0"/>
                <a:ext cx="3157907"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b="1"/>
                </a:pPr>
                <a:r>
                  <a:t>Apprendre à vous connaître/entretenir la relation</a:t>
                </a:r>
                <a:endParaRPr sz="600"/>
              </a:p>
              <a:p>
                <a:pPr>
                  <a:defRPr sz="800" b="1"/>
                </a:pPr>
                <a:r>
                  <a:t>('Tu es spéciale - je tiens à toi')</a:t>
                </a:r>
              </a:p>
            </p:txBody>
          </p:sp>
        </p:grpSp>
        <p:grpSp>
          <p:nvGrpSpPr>
            <p:cNvPr id="1053" name="Text Box 13"/>
            <p:cNvGrpSpPr/>
            <p:nvPr/>
          </p:nvGrpSpPr>
          <p:grpSpPr>
            <a:xfrm>
              <a:off x="6286995" y="-1"/>
              <a:ext cx="1906361" cy="513415"/>
              <a:chOff x="0" y="-1"/>
              <a:chExt cx="1906359" cy="513414"/>
            </a:xfrm>
          </p:grpSpPr>
          <p:sp>
            <p:nvSpPr>
              <p:cNvPr id="1051" name="Rectangle"/>
              <p:cNvSpPr/>
              <p:nvPr/>
            </p:nvSpPr>
            <p:spPr>
              <a:xfrm>
                <a:off x="-1" y="-2"/>
                <a:ext cx="1906361" cy="513415"/>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300"/>
                </a:pPr>
                <a:endParaRPr/>
              </a:p>
            </p:txBody>
          </p:sp>
          <p:sp>
            <p:nvSpPr>
              <p:cNvPr id="1052" name="Touching…"/>
              <p:cNvSpPr txBox="1"/>
              <p:nvPr/>
            </p:nvSpPr>
            <p:spPr>
              <a:xfrm>
                <a:off x="45718" y="-2"/>
                <a:ext cx="1814922" cy="345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defRPr sz="800" b="1"/>
                </a:pPr>
                <a:r>
                  <a:t>Touchant</a:t>
                </a:r>
                <a:endParaRPr sz="600"/>
              </a:p>
              <a:p>
                <a:pPr>
                  <a:defRPr sz="800" b="1"/>
                </a:pPr>
                <a:r>
                  <a:t>('J'aime être près de toi')</a:t>
                </a:r>
              </a:p>
            </p:txBody>
          </p:sp>
        </p:grpSp>
        <p:sp>
          <p:nvSpPr>
            <p:cNvPr id="1054" name="Line 12"/>
            <p:cNvSpPr/>
            <p:nvPr/>
          </p:nvSpPr>
          <p:spPr>
            <a:xfrm>
              <a:off x="1624101" y="-1"/>
              <a:ext cx="1142" cy="4719016"/>
            </a:xfrm>
            <a:prstGeom prst="line">
              <a:avLst/>
            </a:prstGeom>
            <a:noFill/>
            <a:ln w="9525" cap="flat">
              <a:solidFill>
                <a:srgbClr val="000000"/>
              </a:solidFill>
              <a:prstDash val="dashDot"/>
              <a:round/>
            </a:ln>
            <a:effectLst/>
          </p:spPr>
          <p:txBody>
            <a:bodyPr wrap="square" lIns="45718" tIns="45718" rIns="45718" bIns="45718" numCol="1" anchor="t">
              <a:noAutofit/>
            </a:bodyPr>
            <a:lstStyle/>
            <a:p>
              <a:endParaRPr/>
            </a:p>
          </p:txBody>
        </p:sp>
        <p:sp>
          <p:nvSpPr>
            <p:cNvPr id="1055" name="Line 11"/>
            <p:cNvSpPr/>
            <p:nvPr/>
          </p:nvSpPr>
          <p:spPr>
            <a:xfrm flipH="1">
              <a:off x="5368529" y="-1"/>
              <a:ext cx="1142" cy="4719016"/>
            </a:xfrm>
            <a:prstGeom prst="line">
              <a:avLst/>
            </a:prstGeom>
            <a:noFill/>
            <a:ln w="9525" cap="flat">
              <a:solidFill>
                <a:srgbClr val="000000"/>
              </a:solidFill>
              <a:prstDash val="dashDot"/>
              <a:round/>
            </a:ln>
            <a:effectLst/>
          </p:spPr>
          <p:txBody>
            <a:bodyPr wrap="square" lIns="45718" tIns="45718" rIns="45718" bIns="45718" numCol="1" anchor="t">
              <a:noAutofit/>
            </a:bodyPr>
            <a:lstStyle/>
            <a:p>
              <a:endParaRPr/>
            </a:p>
          </p:txBody>
        </p:sp>
      </p:grpSp>
      <p:pic>
        <p:nvPicPr>
          <p:cNvPr id="1057" name="Picture 2" descr="Picture 2"/>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1058"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Title 1"/>
          <p:cNvSpPr txBox="1">
            <a:spLocks noGrp="1"/>
          </p:cNvSpPr>
          <p:nvPr>
            <p:ph type="title"/>
          </p:nvPr>
        </p:nvSpPr>
        <p:spPr>
          <a:xfrm>
            <a:off x="783770" y="762000"/>
            <a:ext cx="10962352" cy="655640"/>
          </a:xfrm>
          <a:prstGeom prst="rect">
            <a:avLst/>
          </a:prstGeom>
        </p:spPr>
        <p:txBody>
          <a:bodyPr/>
          <a:lstStyle>
            <a:lvl1pPr algn="ctr" defTabSz="630936">
              <a:defRPr sz="3700"/>
            </a:lvl1pPr>
          </a:lstStyle>
          <a:p>
            <a:r>
              <a:t>Transition vers l'emploi</a:t>
            </a:r>
          </a:p>
        </p:txBody>
      </p:sp>
      <p:pic>
        <p:nvPicPr>
          <p:cNvPr id="1061" name="Content Placeholder 5" descr="Content Placeholder 5"/>
          <p:cNvPicPr>
            <a:picLocks noChangeAspect="1"/>
          </p:cNvPicPr>
          <p:nvPr/>
        </p:nvPicPr>
        <p:blipFill>
          <a:blip r:embed="rId2"/>
          <a:stretch>
            <a:fillRect/>
          </a:stretch>
        </p:blipFill>
        <p:spPr>
          <a:xfrm>
            <a:off x="3358738" y="2154933"/>
            <a:ext cx="6000521" cy="3276603"/>
          </a:xfrm>
          <a:prstGeom prst="rect">
            <a:avLst/>
          </a:prstGeom>
          <a:ln w="12700">
            <a:miter lim="400000"/>
          </a:ln>
        </p:spPr>
      </p:pic>
      <p:pic>
        <p:nvPicPr>
          <p:cNvPr id="1062"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1063"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Title 1"/>
          <p:cNvSpPr txBox="1">
            <a:spLocks noGrp="1"/>
          </p:cNvSpPr>
          <p:nvPr>
            <p:ph type="title"/>
          </p:nvPr>
        </p:nvSpPr>
        <p:spPr>
          <a:prstGeom prst="rect">
            <a:avLst/>
          </a:prstGeom>
        </p:spPr>
        <p:txBody>
          <a:bodyPr/>
          <a:lstStyle>
            <a:lvl1pPr>
              <a:defRPr sz="5400"/>
            </a:lvl1pPr>
          </a:lstStyle>
          <a:p>
            <a:r>
              <a:t>Planifier tôt</a:t>
            </a:r>
          </a:p>
        </p:txBody>
      </p:sp>
      <p:sp>
        <p:nvSpPr>
          <p:cNvPr id="1066" name="Content Placeholder 2"/>
          <p:cNvSpPr txBox="1">
            <a:spLocks noGrp="1"/>
          </p:cNvSpPr>
          <p:nvPr>
            <p:ph type="body" idx="1"/>
          </p:nvPr>
        </p:nvSpPr>
        <p:spPr>
          <a:prstGeom prst="rect">
            <a:avLst/>
          </a:prstGeom>
        </p:spPr>
        <p:txBody>
          <a:bodyPr/>
          <a:lstStyle/>
          <a:p>
            <a:pPr>
              <a:defRPr sz="3600"/>
            </a:pPr>
            <a:r>
              <a:t>Dès le début de l'adolescence, </a:t>
            </a:r>
            <a:r>
              <a:rPr b="1"/>
              <a:t>aidez les adolescents à comprendre leur propre situation </a:t>
            </a:r>
            <a:r>
              <a:t>:</a:t>
            </a:r>
          </a:p>
          <a:p>
            <a:pPr marL="685800" lvl="1" indent="-228600">
              <a:spcBef>
                <a:spcPts val="500"/>
              </a:spcBef>
              <a:defRPr sz="3600" b="1"/>
            </a:pPr>
            <a:r>
              <a:t>Forces </a:t>
            </a:r>
            <a:r>
              <a:rPr b="0"/>
              <a:t>et </a:t>
            </a:r>
            <a:r>
              <a:t>personnalité</a:t>
            </a:r>
            <a:endParaRPr sz="2400"/>
          </a:p>
          <a:p>
            <a:pPr marL="685800" lvl="1" indent="-228600">
              <a:spcBef>
                <a:spcPts val="500"/>
              </a:spcBef>
              <a:defRPr sz="3600" b="1"/>
            </a:pPr>
            <a:r>
              <a:t>Les passions </a:t>
            </a:r>
            <a:r>
              <a:rPr b="0"/>
              <a:t>et la façon dont elles peuvent devenir des </a:t>
            </a:r>
            <a:r>
              <a:t>rôles </a:t>
            </a:r>
            <a:r>
              <a:rPr b="0"/>
              <a:t>dans la société.</a:t>
            </a:r>
            <a:endParaRPr sz="2400"/>
          </a:p>
          <a:p>
            <a:pPr marL="685800" lvl="1" indent="-228600">
              <a:spcBef>
                <a:spcPts val="500"/>
              </a:spcBef>
              <a:defRPr sz="3600"/>
            </a:pPr>
            <a:r>
              <a:t>Défis et </a:t>
            </a:r>
            <a:r>
              <a:rPr b="1"/>
              <a:t>stratégies </a:t>
            </a:r>
            <a:r>
              <a:t>- sensoriels, sociaux, émotions, fonctionnement exécutif</a:t>
            </a:r>
          </a:p>
        </p:txBody>
      </p:sp>
      <p:pic>
        <p:nvPicPr>
          <p:cNvPr id="1067"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1068"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Title 1"/>
          <p:cNvSpPr txBox="1">
            <a:spLocks noGrp="1"/>
          </p:cNvSpPr>
          <p:nvPr>
            <p:ph type="title"/>
          </p:nvPr>
        </p:nvSpPr>
        <p:spPr>
          <a:xfrm>
            <a:off x="350084" y="274638"/>
            <a:ext cx="11432614" cy="1143002"/>
          </a:xfrm>
          <a:prstGeom prst="rect">
            <a:avLst/>
          </a:prstGeom>
        </p:spPr>
        <p:txBody>
          <a:bodyPr/>
          <a:lstStyle/>
          <a:p>
            <a:pPr algn="ctr" defTabSz="813816">
              <a:defRPr sz="4200"/>
            </a:pPr>
            <a:r>
              <a:t>L'autisme au travail</a:t>
            </a:r>
            <a:br/>
            <a:r>
              <a:rPr sz="2900"/>
              <a:t> Un programme de préparation et de maintien au travail</a:t>
            </a:r>
          </a:p>
        </p:txBody>
      </p:sp>
      <p:sp>
        <p:nvSpPr>
          <p:cNvPr id="1071" name="Content Placeholder 4"/>
          <p:cNvSpPr txBox="1">
            <a:spLocks noGrp="1"/>
          </p:cNvSpPr>
          <p:nvPr>
            <p:ph type="body" sz="half" idx="1"/>
          </p:nvPr>
        </p:nvSpPr>
        <p:spPr>
          <a:xfrm>
            <a:off x="350083" y="1990776"/>
            <a:ext cx="6332877" cy="3668054"/>
          </a:xfrm>
          <a:prstGeom prst="rect">
            <a:avLst/>
          </a:prstGeom>
        </p:spPr>
        <p:txBody>
          <a:bodyPr/>
          <a:lstStyle/>
          <a:p>
            <a:pPr marL="0" indent="0">
              <a:lnSpc>
                <a:spcPct val="72000"/>
              </a:lnSpc>
              <a:buSzTx/>
              <a:buNone/>
              <a:defRPr sz="2700"/>
            </a:pPr>
            <a:r>
              <a:t>Formation pour les </a:t>
            </a:r>
            <a:r>
              <a:rPr b="1"/>
              <a:t>psychologues </a:t>
            </a:r>
            <a:r>
              <a:t>et les </a:t>
            </a:r>
            <a:r>
              <a:rPr b="1"/>
              <a:t>employeurs de personnes </a:t>
            </a:r>
            <a:r>
              <a:t>autistes.</a:t>
            </a:r>
            <a:endParaRPr sz="1700"/>
          </a:p>
          <a:p>
            <a:pPr>
              <a:lnSpc>
                <a:spcPct val="72000"/>
              </a:lnSpc>
              <a:defRPr sz="4400"/>
            </a:pPr>
            <a:endParaRPr sz="1700"/>
          </a:p>
          <a:p>
            <a:pPr marL="0" indent="0">
              <a:lnSpc>
                <a:spcPct val="72000"/>
              </a:lnSpc>
              <a:buSzTx/>
              <a:buNone/>
              <a:defRPr sz="2700"/>
            </a:pPr>
            <a:r>
              <a:t>Livre : </a:t>
            </a:r>
            <a:r>
              <a:rPr u="sng">
                <a:solidFill>
                  <a:srgbClr val="0000FF"/>
                </a:solidFill>
                <a:uFill>
                  <a:solidFill>
                    <a:srgbClr val="0000FF"/>
                  </a:solidFill>
                </a:uFill>
                <a:hlinkClick r:id="rId2"/>
              </a:rPr>
              <a:t>www.jkp.com</a:t>
            </a:r>
            <a:r>
              <a:t>  </a:t>
            </a:r>
            <a:endParaRPr sz="1700"/>
          </a:p>
          <a:p>
            <a:pPr marL="0" indent="0">
              <a:lnSpc>
                <a:spcPct val="72000"/>
              </a:lnSpc>
              <a:buSzTx/>
              <a:buNone/>
              <a:defRPr sz="4400"/>
            </a:pPr>
            <a:endParaRPr sz="1700"/>
          </a:p>
          <a:p>
            <a:pPr marL="0" indent="0">
              <a:lnSpc>
                <a:spcPct val="72000"/>
              </a:lnSpc>
              <a:buSzTx/>
              <a:buNone/>
              <a:defRPr sz="2700"/>
            </a:pPr>
            <a:r>
              <a:t>Cours :</a:t>
            </a:r>
            <a:endParaRPr sz="1700"/>
          </a:p>
          <a:p>
            <a:pPr marL="0" indent="0">
              <a:lnSpc>
                <a:spcPct val="72000"/>
              </a:lnSpc>
              <a:buSzTx/>
              <a:buNone/>
              <a:defRPr sz="2700"/>
            </a:pPr>
            <a:r>
              <a:t>https://attwoodandgarnettevents.com/product/online-course-autism-working/</a:t>
            </a:r>
          </a:p>
        </p:txBody>
      </p:sp>
      <p:pic>
        <p:nvPicPr>
          <p:cNvPr id="1072"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1073"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xfrm>
            <a:off x="838200" y="138700"/>
            <a:ext cx="10515600" cy="1063377"/>
          </a:xfrm>
          <a:prstGeom prst="rect">
            <a:avLst/>
          </a:prstGeom>
        </p:spPr>
        <p:txBody>
          <a:bodyPr/>
          <a:lstStyle>
            <a:lvl1pPr algn="ctr">
              <a:defRPr sz="5400"/>
            </a:lvl1pPr>
          </a:lstStyle>
          <a:p>
            <a:r>
              <a:t>Stratégies face à l'Alexithymie</a:t>
            </a:r>
          </a:p>
        </p:txBody>
      </p:sp>
      <p:sp>
        <p:nvSpPr>
          <p:cNvPr id="260" name="Content Placeholder 2"/>
          <p:cNvSpPr txBox="1">
            <a:spLocks noGrp="1"/>
          </p:cNvSpPr>
          <p:nvPr>
            <p:ph type="body" idx="1"/>
          </p:nvPr>
        </p:nvSpPr>
        <p:spPr>
          <a:xfrm>
            <a:off x="421239" y="1916128"/>
            <a:ext cx="8378577" cy="4364494"/>
          </a:xfrm>
          <a:prstGeom prst="rect">
            <a:avLst/>
          </a:prstGeom>
        </p:spPr>
        <p:txBody>
          <a:bodyPr/>
          <a:lstStyle/>
          <a:p>
            <a:pPr>
              <a:defRPr sz="3600"/>
            </a:pPr>
            <a:r>
              <a:t>Utilisation de la </a:t>
            </a:r>
            <a:r>
              <a:rPr b="1"/>
              <a:t>musique ou de l'art </a:t>
            </a:r>
            <a:r>
              <a:t>pour exprimer l'émotion ou la pensée</a:t>
            </a:r>
          </a:p>
          <a:p>
            <a:pPr>
              <a:defRPr sz="3600"/>
            </a:pPr>
            <a:r>
              <a:t>Poésie, paroles de chansons et écriture de romans</a:t>
            </a:r>
          </a:p>
          <a:p>
            <a:pPr>
              <a:defRPr sz="3600"/>
            </a:pPr>
            <a:r>
              <a:t>Google images</a:t>
            </a:r>
          </a:p>
          <a:p>
            <a:pPr>
              <a:defRPr sz="3600"/>
            </a:pPr>
            <a:r>
              <a:t>Scènes de films, passages d'un livre</a:t>
            </a:r>
          </a:p>
          <a:p>
            <a:pPr>
              <a:defRPr sz="3600" b="1"/>
            </a:pPr>
            <a:r>
              <a:t>Taper </a:t>
            </a:r>
            <a:r>
              <a:rPr b="0"/>
              <a:t>plutôt que parler (courriel)</a:t>
            </a:r>
          </a:p>
        </p:txBody>
      </p:sp>
      <p:pic>
        <p:nvPicPr>
          <p:cNvPr id="261" name="Picture 3" descr="Picture 3"/>
          <p:cNvPicPr>
            <a:picLocks noChangeAspect="1"/>
          </p:cNvPicPr>
          <p:nvPr/>
        </p:nvPicPr>
        <p:blipFill>
          <a:blip r:embed="rId2"/>
          <a:stretch>
            <a:fillRect/>
          </a:stretch>
        </p:blipFill>
        <p:spPr>
          <a:xfrm>
            <a:off x="9152352" y="2201940"/>
            <a:ext cx="2618410" cy="3043017"/>
          </a:xfrm>
          <a:prstGeom prst="rect">
            <a:avLst/>
          </a:prstGeom>
          <a:ln w="12700">
            <a:miter lim="400000"/>
          </a:ln>
        </p:spPr>
      </p:pic>
      <p:pic>
        <p:nvPicPr>
          <p:cNvPr id="262"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263"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Title 1"/>
          <p:cNvSpPr txBox="1">
            <a:spLocks noGrp="1"/>
          </p:cNvSpPr>
          <p:nvPr>
            <p:ph type="title"/>
          </p:nvPr>
        </p:nvSpPr>
        <p:spPr>
          <a:prstGeom prst="rect">
            <a:avLst/>
          </a:prstGeom>
        </p:spPr>
        <p:txBody>
          <a:bodyPr/>
          <a:lstStyle/>
          <a:p>
            <a:r>
              <a:t>Événements à Londres</a:t>
            </a:r>
          </a:p>
        </p:txBody>
      </p:sp>
      <p:sp>
        <p:nvSpPr>
          <p:cNvPr id="1076" name="Content Placeholder 2"/>
          <p:cNvSpPr txBox="1">
            <a:spLocks noGrp="1"/>
          </p:cNvSpPr>
          <p:nvPr>
            <p:ph type="body" idx="1"/>
          </p:nvPr>
        </p:nvSpPr>
        <p:spPr>
          <a:prstGeom prst="rect">
            <a:avLst/>
          </a:prstGeom>
        </p:spPr>
        <p:txBody>
          <a:bodyPr/>
          <a:lstStyle>
            <a:lvl1pPr>
              <a:defRPr u="sng">
                <a:solidFill>
                  <a:srgbClr val="0000FF"/>
                </a:solidFill>
                <a:uFill>
                  <a:solidFill>
                    <a:srgbClr val="0000FF"/>
                  </a:solidFill>
                </a:uFill>
                <a:hlinkClick r:id="rId2"/>
              </a:defRPr>
            </a:lvl1pPr>
          </a:lstStyle>
          <a:p>
            <a:r>
              <a:rPr>
                <a:hlinkClick r:id="rId2"/>
              </a:rPr>
              <a:t>https://attwoodandgarnettevents.com/london-events/</a:t>
            </a:r>
          </a:p>
        </p:txBody>
      </p:sp>
      <p:pic>
        <p:nvPicPr>
          <p:cNvPr id="1077" name="Picture 3" descr="Picture 3"/>
          <p:cNvPicPr>
            <a:picLocks noChangeAspect="1"/>
          </p:cNvPicPr>
          <p:nvPr/>
        </p:nvPicPr>
        <p:blipFill>
          <a:blip r:embed="rId3"/>
          <a:stretch>
            <a:fillRect/>
          </a:stretch>
        </p:blipFill>
        <p:spPr>
          <a:xfrm>
            <a:off x="560030" y="2524156"/>
            <a:ext cx="3370468" cy="3370469"/>
          </a:xfrm>
          <a:prstGeom prst="rect">
            <a:avLst/>
          </a:prstGeom>
          <a:ln w="12700">
            <a:miter lim="400000"/>
          </a:ln>
        </p:spPr>
      </p:pic>
      <p:pic>
        <p:nvPicPr>
          <p:cNvPr id="1078" name="Picture 4" descr="Picture 4"/>
          <p:cNvPicPr>
            <a:picLocks noChangeAspect="1"/>
          </p:cNvPicPr>
          <p:nvPr/>
        </p:nvPicPr>
        <p:blipFill>
          <a:blip r:embed="rId4"/>
          <a:stretch>
            <a:fillRect/>
          </a:stretch>
        </p:blipFill>
        <p:spPr>
          <a:xfrm>
            <a:off x="4384764" y="2524157"/>
            <a:ext cx="3422473" cy="3422474"/>
          </a:xfrm>
          <a:prstGeom prst="rect">
            <a:avLst/>
          </a:prstGeom>
          <a:ln w="12700">
            <a:miter lim="400000"/>
          </a:ln>
        </p:spPr>
      </p:pic>
      <p:pic>
        <p:nvPicPr>
          <p:cNvPr id="1079" name="Picture 5" descr="Picture 5"/>
          <p:cNvPicPr>
            <a:picLocks noChangeAspect="1"/>
          </p:cNvPicPr>
          <p:nvPr/>
        </p:nvPicPr>
        <p:blipFill>
          <a:blip r:embed="rId5"/>
          <a:stretch>
            <a:fillRect/>
          </a:stretch>
        </p:blipFill>
        <p:spPr>
          <a:xfrm>
            <a:off x="8261501" y="2524156"/>
            <a:ext cx="3422474" cy="3422474"/>
          </a:xfrm>
          <a:prstGeom prst="rect">
            <a:avLst/>
          </a:prstGeom>
          <a:ln w="12700">
            <a:miter lim="400000"/>
          </a:ln>
        </p:spPr>
      </p:pic>
      <p:pic>
        <p:nvPicPr>
          <p:cNvPr id="1080" name="Picture 6" descr="Picture 6"/>
          <p:cNvPicPr>
            <a:picLocks noChangeAspect="1"/>
          </p:cNvPicPr>
          <p:nvPr/>
        </p:nvPicPr>
        <p:blipFill>
          <a:blip r:embed="rId6"/>
          <a:stretch>
            <a:fillRect/>
          </a:stretch>
        </p:blipFill>
        <p:spPr>
          <a:xfrm>
            <a:off x="204346" y="6040932"/>
            <a:ext cx="1102481" cy="595655"/>
          </a:xfrm>
          <a:prstGeom prst="rect">
            <a:avLst/>
          </a:prstGeom>
          <a:ln w="12700">
            <a:miter lim="400000"/>
          </a:ln>
        </p:spPr>
      </p:pic>
      <p:sp>
        <p:nvSpPr>
          <p:cNvPr id="1081"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2760F46-3C33-B464-90ED-529686B7234D}"/>
              </a:ext>
            </a:extLst>
          </p:cNvPr>
          <p:cNvPicPr>
            <a:picLocks noChangeAspect="1"/>
          </p:cNvPicPr>
          <p:nvPr/>
        </p:nvPicPr>
        <p:blipFill rotWithShape="1">
          <a:blip r:embed="rId2">
            <a:extLst>
              <a:ext uri="{28A0092B-C50C-407E-A947-70E740481C1C}">
                <a14:useLocalDpi xmlns:a14="http://schemas.microsoft.com/office/drawing/2010/main" val="0"/>
              </a:ext>
            </a:extLst>
          </a:blip>
          <a:srcRect t="20663"/>
          <a:stretch/>
        </p:blipFill>
        <p:spPr>
          <a:xfrm>
            <a:off x="0" y="0"/>
            <a:ext cx="12192000" cy="6858000"/>
          </a:xfrm>
          <a:prstGeom prst="rect">
            <a:avLst/>
          </a:prstGeom>
        </p:spPr>
      </p:pic>
    </p:spTree>
    <p:extLst>
      <p:ext uri="{BB962C8B-B14F-4D97-AF65-F5344CB8AC3E}">
        <p14:creationId xmlns:p14="http://schemas.microsoft.com/office/powerpoint/2010/main" val="39245806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itle 1"/>
          <p:cNvSpPr txBox="1">
            <a:spLocks noGrp="1"/>
          </p:cNvSpPr>
          <p:nvPr>
            <p:ph type="title"/>
          </p:nvPr>
        </p:nvSpPr>
        <p:spPr>
          <a:prstGeom prst="rect">
            <a:avLst/>
          </a:prstGeom>
        </p:spPr>
        <p:txBody>
          <a:bodyPr/>
          <a:lstStyle>
            <a:lvl1pPr algn="ctr">
              <a:defRPr sz="5400"/>
            </a:lvl1pPr>
          </a:lstStyle>
          <a:p>
            <a:r>
              <a:t>Invitation externe</a:t>
            </a:r>
          </a:p>
        </p:txBody>
      </p:sp>
      <p:pic>
        <p:nvPicPr>
          <p:cNvPr id="266" name="Picture 3" descr="Picture 3"/>
          <p:cNvPicPr>
            <a:picLocks noChangeAspect="1"/>
          </p:cNvPicPr>
          <p:nvPr/>
        </p:nvPicPr>
        <p:blipFill>
          <a:blip r:embed="rId2"/>
          <a:stretch>
            <a:fillRect/>
          </a:stretch>
        </p:blipFill>
        <p:spPr>
          <a:xfrm>
            <a:off x="3369450" y="1385590"/>
            <a:ext cx="5560506" cy="5625752"/>
          </a:xfrm>
          <a:prstGeom prst="rect">
            <a:avLst/>
          </a:prstGeom>
          <a:ln w="12700">
            <a:miter lim="400000"/>
          </a:ln>
        </p:spPr>
      </p:pic>
      <p:pic>
        <p:nvPicPr>
          <p:cNvPr id="267"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268"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1"/>
          <p:cNvSpPr txBox="1">
            <a:spLocks noGrp="1"/>
          </p:cNvSpPr>
          <p:nvPr>
            <p:ph type="title"/>
          </p:nvPr>
        </p:nvSpPr>
        <p:spPr>
          <a:prstGeom prst="rect">
            <a:avLst/>
          </a:prstGeom>
        </p:spPr>
        <p:txBody>
          <a:bodyPr/>
          <a:lstStyle>
            <a:lvl1pPr algn="ctr">
              <a:defRPr sz="5400" b="1"/>
            </a:lvl1pPr>
          </a:lstStyle>
          <a:p>
            <a:r>
              <a:t>Camouflage de l'autisme</a:t>
            </a:r>
          </a:p>
        </p:txBody>
      </p:sp>
      <p:sp>
        <p:nvSpPr>
          <p:cNvPr id="271" name="Content Placeholder 2"/>
          <p:cNvSpPr txBox="1">
            <a:spLocks noGrp="1"/>
          </p:cNvSpPr>
          <p:nvPr>
            <p:ph type="body" idx="1"/>
          </p:nvPr>
        </p:nvSpPr>
        <p:spPr>
          <a:xfrm>
            <a:off x="609600" y="1587357"/>
            <a:ext cx="10972800" cy="4538808"/>
          </a:xfrm>
          <a:prstGeom prst="rect">
            <a:avLst/>
          </a:prstGeom>
        </p:spPr>
        <p:txBody>
          <a:bodyPr/>
          <a:lstStyle/>
          <a:p>
            <a:pPr>
              <a:defRPr sz="3600"/>
            </a:pPr>
            <a:r>
              <a:t>Dans l'enfance, très conscients de leurs difficultés à lire la communication non verbale, à se faire des amis et à les garder.</a:t>
            </a:r>
          </a:p>
          <a:p>
            <a:pPr>
              <a:defRPr sz="3600"/>
            </a:pPr>
            <a:r>
              <a:t>Initialement détachés de leurs pairs</a:t>
            </a:r>
          </a:p>
          <a:p>
            <a:pPr>
              <a:defRPr sz="3600" b="1"/>
            </a:pPr>
            <a:r>
              <a:t>Observer </a:t>
            </a:r>
            <a:r>
              <a:rPr b="0"/>
              <a:t>attentivement </a:t>
            </a:r>
            <a:r>
              <a:t>les interactions sociales </a:t>
            </a:r>
          </a:p>
        </p:txBody>
      </p:sp>
      <p:pic>
        <p:nvPicPr>
          <p:cNvPr id="272" name="Picture 3" descr="Picture 3"/>
          <p:cNvPicPr>
            <a:picLocks noChangeAspect="1"/>
          </p:cNvPicPr>
          <p:nvPr/>
        </p:nvPicPr>
        <p:blipFill>
          <a:blip r:embed="rId2"/>
          <a:stretch>
            <a:fillRect/>
          </a:stretch>
        </p:blipFill>
        <p:spPr>
          <a:xfrm>
            <a:off x="4596276" y="4480676"/>
            <a:ext cx="3141214" cy="2155963"/>
          </a:xfrm>
          <a:prstGeom prst="rect">
            <a:avLst/>
          </a:prstGeom>
          <a:ln w="12700">
            <a:miter lim="400000"/>
          </a:ln>
        </p:spPr>
      </p:pic>
      <p:pic>
        <p:nvPicPr>
          <p:cNvPr id="273"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274"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xfrm>
            <a:off x="838200" y="53789"/>
            <a:ext cx="10515600" cy="1134442"/>
          </a:xfrm>
          <a:prstGeom prst="rect">
            <a:avLst/>
          </a:prstGeom>
        </p:spPr>
        <p:txBody>
          <a:bodyPr/>
          <a:lstStyle>
            <a:lvl1pPr algn="ctr">
              <a:defRPr sz="5400" b="1"/>
            </a:lvl1pPr>
          </a:lstStyle>
          <a:p>
            <a:r>
              <a:t>Camouflage</a:t>
            </a:r>
          </a:p>
        </p:txBody>
      </p:sp>
      <p:sp>
        <p:nvSpPr>
          <p:cNvPr id="277" name="Content Placeholder 2"/>
          <p:cNvSpPr txBox="1">
            <a:spLocks noGrp="1"/>
          </p:cNvSpPr>
          <p:nvPr>
            <p:ph type="body" idx="1"/>
          </p:nvPr>
        </p:nvSpPr>
        <p:spPr>
          <a:xfrm>
            <a:off x="838200" y="1670012"/>
            <a:ext cx="10515600" cy="5024178"/>
          </a:xfrm>
          <a:prstGeom prst="rect">
            <a:avLst/>
          </a:prstGeom>
        </p:spPr>
        <p:txBody>
          <a:bodyPr>
            <a:normAutofit lnSpcReduction="10000"/>
          </a:bodyPr>
          <a:lstStyle/>
          <a:p>
            <a:pPr marL="219455" indent="-219455" defTabSz="877823">
              <a:spcBef>
                <a:spcPts val="900"/>
              </a:spcBef>
              <a:defRPr sz="3455"/>
            </a:pPr>
            <a:r>
              <a:t>Chercher à apprendre les </a:t>
            </a:r>
            <a:r>
              <a:rPr b="1"/>
              <a:t>modèles et systèmes sociaux </a:t>
            </a:r>
            <a:r>
              <a:t>pour déterminer, interpréter et respecter les </a:t>
            </a:r>
            <a:r>
              <a:rPr b="1"/>
              <a:t>règles sociales.</a:t>
            </a:r>
          </a:p>
          <a:p>
            <a:pPr marL="219455" indent="-219455" defTabSz="877823">
              <a:spcBef>
                <a:spcPts val="900"/>
              </a:spcBef>
              <a:defRPr sz="3455"/>
            </a:pPr>
            <a:r>
              <a:t>Capacités sociales obtenues par </a:t>
            </a:r>
            <a:r>
              <a:rPr b="1"/>
              <a:t>analyse intellectuelle </a:t>
            </a:r>
            <a:r>
              <a:t>plutôt que par intuition</a:t>
            </a:r>
          </a:p>
          <a:p>
            <a:pPr marL="219455" indent="-219455" defTabSz="877823">
              <a:spcBef>
                <a:spcPts val="900"/>
              </a:spcBef>
              <a:defRPr sz="3455"/>
            </a:pPr>
            <a:r>
              <a:t>Observer, analyser et </a:t>
            </a:r>
            <a:r>
              <a:rPr b="1"/>
              <a:t>imiter</a:t>
            </a:r>
            <a:r>
              <a:t>, en créant un </a:t>
            </a:r>
            <a:r>
              <a:rPr b="1"/>
              <a:t>masque social.</a:t>
            </a:r>
          </a:p>
          <a:p>
            <a:pPr marL="219455" indent="-219455" defTabSz="877823">
              <a:spcBef>
                <a:spcPts val="900"/>
              </a:spcBef>
              <a:defRPr sz="3455" b="1"/>
            </a:pPr>
            <a:r>
              <a:t>Le fait de </a:t>
            </a:r>
            <a:r>
              <a:rPr b="0"/>
              <a:t>passer sous le radar de l'autisme </a:t>
            </a:r>
            <a:r>
              <a:t>retarde l'évaluation diagnostique.</a:t>
            </a:r>
          </a:p>
          <a:p>
            <a:pPr marL="219455" indent="-219455" defTabSz="877823">
              <a:spcBef>
                <a:spcPts val="900"/>
              </a:spcBef>
              <a:defRPr sz="3455" i="1"/>
            </a:pPr>
            <a:r>
              <a:t>Tu es trop sociable pour être autiste</a:t>
            </a:r>
          </a:p>
        </p:txBody>
      </p:sp>
      <p:pic>
        <p:nvPicPr>
          <p:cNvPr id="278"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79"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itle 1"/>
          <p:cNvSpPr txBox="1">
            <a:spLocks noGrp="1"/>
          </p:cNvSpPr>
          <p:nvPr>
            <p:ph type="title"/>
          </p:nvPr>
        </p:nvSpPr>
        <p:spPr>
          <a:prstGeom prst="rect">
            <a:avLst/>
          </a:prstGeom>
        </p:spPr>
        <p:txBody>
          <a:bodyPr/>
          <a:lstStyle>
            <a:lvl1pPr algn="ctr">
              <a:defRPr sz="5400" b="1"/>
            </a:lvl1pPr>
          </a:lstStyle>
          <a:p>
            <a:r>
              <a:t>Camouflage</a:t>
            </a:r>
          </a:p>
        </p:txBody>
      </p:sp>
      <p:sp>
        <p:nvSpPr>
          <p:cNvPr id="282" name="Content Placeholder 2"/>
          <p:cNvSpPr txBox="1">
            <a:spLocks noGrp="1"/>
          </p:cNvSpPr>
          <p:nvPr>
            <p:ph type="body" idx="1"/>
          </p:nvPr>
        </p:nvSpPr>
        <p:spPr>
          <a:xfrm>
            <a:off x="838200" y="1510959"/>
            <a:ext cx="10515600" cy="5237022"/>
          </a:xfrm>
          <a:prstGeom prst="rect">
            <a:avLst/>
          </a:prstGeom>
        </p:spPr>
        <p:txBody>
          <a:bodyPr/>
          <a:lstStyle/>
          <a:p>
            <a:pPr>
              <a:defRPr sz="3600"/>
            </a:pPr>
            <a:r>
              <a:t>Tous les jours ils devraient recevoir un Oscar pour leurs </a:t>
            </a:r>
            <a:r>
              <a:rPr b="1"/>
              <a:t>performances sociales</a:t>
            </a:r>
          </a:p>
          <a:p>
            <a:pPr>
              <a:defRPr sz="3600"/>
            </a:pPr>
            <a:r>
              <a:t>Capacité sociale superficielle mais </a:t>
            </a:r>
            <a:r>
              <a:rPr b="1"/>
              <a:t>manque d'identité sociale authentique</a:t>
            </a:r>
          </a:p>
          <a:p>
            <a:pPr>
              <a:defRPr sz="3600"/>
            </a:pPr>
            <a:r>
              <a:t>Comme Cendrillon au bal à minuit, je peux maintenir le faux-semblant pendant un certain temps, mais ensuite je </a:t>
            </a:r>
            <a:r>
              <a:rPr b="1"/>
              <a:t>suis </a:t>
            </a:r>
            <a:r>
              <a:t>totalement </a:t>
            </a:r>
            <a:r>
              <a:rPr b="1"/>
              <a:t>vidé de mon énergie mentale.</a:t>
            </a:r>
          </a:p>
          <a:p>
            <a:pPr>
              <a:defRPr sz="3600" b="1"/>
            </a:pPr>
            <a:r>
              <a:t>Le rétablissement dans la solitude</a:t>
            </a:r>
          </a:p>
        </p:txBody>
      </p:sp>
      <p:pic>
        <p:nvPicPr>
          <p:cNvPr id="283"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84"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1"/>
          <p:cNvSpPr txBox="1">
            <a:spLocks noGrp="1"/>
          </p:cNvSpPr>
          <p:nvPr>
            <p:ph type="title"/>
          </p:nvPr>
        </p:nvSpPr>
        <p:spPr>
          <a:prstGeom prst="rect">
            <a:avLst/>
          </a:prstGeom>
        </p:spPr>
        <p:txBody>
          <a:bodyPr/>
          <a:lstStyle>
            <a:lvl1pPr algn="ctr">
              <a:defRPr sz="5400" b="1"/>
            </a:lvl1pPr>
          </a:lstStyle>
          <a:p>
            <a:r>
              <a:t>Camouflage</a:t>
            </a:r>
          </a:p>
        </p:txBody>
      </p:sp>
      <p:sp>
        <p:nvSpPr>
          <p:cNvPr id="287" name="Content Placeholder 2"/>
          <p:cNvSpPr txBox="1">
            <a:spLocks noGrp="1"/>
          </p:cNvSpPr>
          <p:nvPr>
            <p:ph type="body" idx="1"/>
          </p:nvPr>
        </p:nvSpPr>
        <p:spPr>
          <a:xfrm>
            <a:off x="838200" y="1510959"/>
            <a:ext cx="10515600" cy="5237022"/>
          </a:xfrm>
          <a:prstGeom prst="rect">
            <a:avLst/>
          </a:prstGeom>
        </p:spPr>
        <p:txBody>
          <a:bodyPr/>
          <a:lstStyle/>
          <a:p>
            <a:pPr>
              <a:defRPr sz="3200" b="1"/>
            </a:pPr>
            <a:r>
              <a:t>Ruminer </a:t>
            </a:r>
            <a:r>
              <a:rPr b="0"/>
              <a:t>sur leurs performances sociales</a:t>
            </a:r>
          </a:p>
          <a:p>
            <a:pPr>
              <a:defRPr sz="3200"/>
            </a:pPr>
            <a:r>
              <a:t>Crée un niveau élevé d'</a:t>
            </a:r>
            <a:r>
              <a:rPr b="1"/>
              <a:t>anxiété de performance sociale </a:t>
            </a:r>
            <a:r>
              <a:t>ce qui contribue à un trouble anxieux, à l'automutilation et à la dépression.</a:t>
            </a:r>
          </a:p>
          <a:p>
            <a:pPr>
              <a:defRPr sz="3200"/>
            </a:pPr>
            <a:r>
              <a:t>Manque de connaissance et d'acceptation du </a:t>
            </a:r>
            <a:r>
              <a:rPr b="1"/>
              <a:t>soi authentique</a:t>
            </a:r>
          </a:p>
          <a:p>
            <a:pPr>
              <a:defRPr sz="3200" i="1"/>
            </a:pPr>
            <a:r>
              <a:t>Je ne sais pas qui je suis vraiment</a:t>
            </a:r>
          </a:p>
        </p:txBody>
      </p:sp>
      <p:pic>
        <p:nvPicPr>
          <p:cNvPr id="288"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89"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3068C0-BAAA-6913-B36E-7C972A6BAE29}"/>
              </a:ext>
            </a:extLst>
          </p:cNvPr>
          <p:cNvPicPr>
            <a:picLocks noChangeAspect="1"/>
          </p:cNvPicPr>
          <p:nvPr/>
        </p:nvPicPr>
        <p:blipFill rotWithShape="1">
          <a:blip r:embed="rId2">
            <a:extLst>
              <a:ext uri="{28A0092B-C50C-407E-A947-70E740481C1C}">
                <a14:useLocalDpi xmlns:a14="http://schemas.microsoft.com/office/drawing/2010/main" val="0"/>
              </a:ext>
            </a:extLst>
          </a:blip>
          <a:srcRect t="20663"/>
          <a:stretch/>
        </p:blipFill>
        <p:spPr>
          <a:xfrm>
            <a:off x="0" y="0"/>
            <a:ext cx="12192000" cy="6858000"/>
          </a:xfrm>
          <a:prstGeom prst="rect">
            <a:avLst/>
          </a:prstGeom>
        </p:spPr>
      </p:pic>
    </p:spTree>
    <p:extLst>
      <p:ext uri="{BB962C8B-B14F-4D97-AF65-F5344CB8AC3E}">
        <p14:creationId xmlns:p14="http://schemas.microsoft.com/office/powerpoint/2010/main" val="383215012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itle 1"/>
          <p:cNvSpPr txBox="1">
            <a:spLocks noGrp="1"/>
          </p:cNvSpPr>
          <p:nvPr>
            <p:ph type="title"/>
          </p:nvPr>
        </p:nvSpPr>
        <p:spPr>
          <a:xfrm>
            <a:off x="838200" y="106189"/>
            <a:ext cx="10515600" cy="1584500"/>
          </a:xfrm>
          <a:prstGeom prst="rect">
            <a:avLst/>
          </a:prstGeom>
        </p:spPr>
        <p:txBody>
          <a:bodyPr/>
          <a:lstStyle>
            <a:lvl1pPr algn="ctr"/>
          </a:lstStyle>
          <a:p>
            <a:r>
              <a:t>Caractéristiques de la dépression associée à l'autisme</a:t>
            </a:r>
          </a:p>
        </p:txBody>
      </p:sp>
      <p:sp>
        <p:nvSpPr>
          <p:cNvPr id="292" name="Content Placeholder 2"/>
          <p:cNvSpPr txBox="1">
            <a:spLocks noGrp="1"/>
          </p:cNvSpPr>
          <p:nvPr>
            <p:ph type="body" idx="1"/>
          </p:nvPr>
        </p:nvSpPr>
        <p:spPr>
          <a:xfrm>
            <a:off x="838200" y="1516133"/>
            <a:ext cx="10515600" cy="5232730"/>
          </a:xfrm>
          <a:prstGeom prst="rect">
            <a:avLst/>
          </a:prstGeom>
        </p:spPr>
        <p:txBody>
          <a:bodyPr/>
          <a:lstStyle/>
          <a:p>
            <a:pPr>
              <a:defRPr sz="3000"/>
            </a:pPr>
            <a:r>
              <a:t>Moins d'</a:t>
            </a:r>
            <a:r>
              <a:rPr b="1"/>
              <a:t>amis</a:t>
            </a:r>
            <a:r>
              <a:t>, voire aucun, pour soulager la dépression par la compassion, le réconfort, l'affection, la distraction et les expériences sociales agréables.</a:t>
            </a:r>
          </a:p>
          <a:p>
            <a:pPr>
              <a:defRPr sz="3000"/>
            </a:pPr>
            <a:r>
              <a:t>Difficulté à entrer en résonance avec le </a:t>
            </a:r>
            <a:r>
              <a:rPr b="1"/>
              <a:t>bonheur des autres </a:t>
            </a:r>
            <a:r>
              <a:t>ou à </a:t>
            </a:r>
            <a:r>
              <a:rPr b="1"/>
              <a:t>s’en imprégner. </a:t>
            </a:r>
          </a:p>
          <a:p>
            <a:pPr>
              <a:defRPr sz="3000"/>
            </a:pPr>
            <a:r>
              <a:t>Essayer de résoudre la dépression par la </a:t>
            </a:r>
            <a:r>
              <a:rPr b="1"/>
              <a:t>pensée </a:t>
            </a:r>
            <a:r>
              <a:t>solitaire et </a:t>
            </a:r>
            <a:r>
              <a:rPr b="1"/>
              <a:t>subjective </a:t>
            </a:r>
            <a:r>
              <a:t>ou en utilisant </a:t>
            </a:r>
            <a:r>
              <a:rPr b="1"/>
              <a:t>l'intérêt particulier </a:t>
            </a:r>
            <a:r>
              <a:t>pour bloquer la pensée ou comme un stimulant.</a:t>
            </a:r>
          </a:p>
          <a:p>
            <a:pPr>
              <a:defRPr sz="3000" b="1"/>
            </a:pPr>
            <a:r>
              <a:t>Le concept de soi est </a:t>
            </a:r>
            <a:r>
              <a:rPr b="0"/>
              <a:t>basé sur les critiques et le rejet des pairs plutôt que sur les compliments et l'acceptation. Les germes de la dépression et la base de la croyance négative en soi.</a:t>
            </a:r>
          </a:p>
        </p:txBody>
      </p:sp>
      <p:pic>
        <p:nvPicPr>
          <p:cNvPr id="293" name="Picture 5" descr="Picture 5"/>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94"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prstGeom prst="rect">
            <a:avLst/>
          </a:prstGeom>
        </p:spPr>
        <p:txBody>
          <a:bodyPr/>
          <a:lstStyle/>
          <a:p>
            <a:pPr algn="ctr" defTabSz="877822">
              <a:defRPr sz="4200"/>
            </a:pPr>
            <a:r>
              <a:t>Composantes du traitement du programme d'</a:t>
            </a:r>
            <a:r>
              <a:rPr i="1"/>
              <a:t>Exploration de la Dépression</a:t>
            </a:r>
          </a:p>
        </p:txBody>
      </p:sp>
      <p:sp>
        <p:nvSpPr>
          <p:cNvPr id="297" name="Content Placeholder 2"/>
          <p:cNvSpPr txBox="1">
            <a:spLocks noGrp="1"/>
          </p:cNvSpPr>
          <p:nvPr>
            <p:ph type="body" idx="1"/>
          </p:nvPr>
        </p:nvSpPr>
        <p:spPr>
          <a:xfrm>
            <a:off x="838200" y="1825625"/>
            <a:ext cx="10515600" cy="4801207"/>
          </a:xfrm>
          <a:prstGeom prst="rect">
            <a:avLst/>
          </a:prstGeom>
        </p:spPr>
        <p:txBody>
          <a:bodyPr/>
          <a:lstStyle/>
          <a:p>
            <a:pPr>
              <a:defRPr sz="3000"/>
            </a:pPr>
            <a:r>
              <a:t>Une intervention d'</a:t>
            </a:r>
            <a:r>
              <a:rPr b="1"/>
              <a:t>auto-assistance</a:t>
            </a:r>
            <a:r>
              <a:t>, mais nous recommandons fortement le soutien d'un psychologue, d'un conseiller, d'un proche pendant les dix étapes du programme.</a:t>
            </a:r>
          </a:p>
          <a:p>
            <a:pPr>
              <a:defRPr sz="3000"/>
            </a:pPr>
            <a:r>
              <a:t>Cette personne peut aider à </a:t>
            </a:r>
            <a:r>
              <a:rPr b="1"/>
              <a:t>motiver les participants </a:t>
            </a:r>
            <a:r>
              <a:t>à réaliser les activités, donner un </a:t>
            </a:r>
            <a:r>
              <a:rPr b="1"/>
              <a:t>avis objectif </a:t>
            </a:r>
            <a:r>
              <a:t>et permettre des éclaircissements et des discussions.</a:t>
            </a:r>
          </a:p>
          <a:p>
            <a:pPr>
              <a:defRPr sz="3000" b="1"/>
            </a:pPr>
            <a:r>
              <a:t>La compréhension, l'identification et l'expression des émotions </a:t>
            </a:r>
            <a:r>
              <a:rPr b="0"/>
              <a:t>est un thème central des étapes 1 à 4 et vise à surmonter des caractéristiques telles que l'alexithymie et les difficultés d'autoréflexion.</a:t>
            </a:r>
          </a:p>
        </p:txBody>
      </p:sp>
      <p:pic>
        <p:nvPicPr>
          <p:cNvPr id="298" name="Picture 5" descr="Picture 5"/>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99"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itle 1"/>
          <p:cNvSpPr txBox="1">
            <a:spLocks noGrp="1"/>
          </p:cNvSpPr>
          <p:nvPr>
            <p:ph type="title"/>
          </p:nvPr>
        </p:nvSpPr>
        <p:spPr>
          <a:prstGeom prst="rect">
            <a:avLst/>
          </a:prstGeom>
        </p:spPr>
        <p:txBody>
          <a:bodyPr/>
          <a:lstStyle>
            <a:lvl1pPr algn="ctr" defTabSz="751361">
              <a:defRPr sz="4399"/>
            </a:lvl1pPr>
          </a:lstStyle>
          <a:p>
            <a:r>
              <a:t>Le programme d'Exploration de la Dépression</a:t>
            </a:r>
          </a:p>
        </p:txBody>
      </p:sp>
      <p:sp>
        <p:nvSpPr>
          <p:cNvPr id="302" name="Content Placeholder 2"/>
          <p:cNvSpPr txBox="1">
            <a:spLocks noGrp="1"/>
          </p:cNvSpPr>
          <p:nvPr>
            <p:ph type="body" idx="1"/>
          </p:nvPr>
        </p:nvSpPr>
        <p:spPr>
          <a:xfrm>
            <a:off x="369869" y="1690688"/>
            <a:ext cx="11640624" cy="5033749"/>
          </a:xfrm>
          <a:prstGeom prst="rect">
            <a:avLst/>
          </a:prstGeom>
        </p:spPr>
        <p:txBody>
          <a:bodyPr/>
          <a:lstStyle/>
          <a:p>
            <a:r>
              <a:t>Conçu et développé à Brisbane par Tony et Michelle</a:t>
            </a:r>
          </a:p>
          <a:p>
            <a:pPr>
              <a:defRPr b="1"/>
            </a:pPr>
            <a:r>
              <a:t>Développé sur plusieurs années </a:t>
            </a:r>
            <a:r>
              <a:rPr b="0"/>
              <a:t>et pour des participants à partir de 15 ans</a:t>
            </a:r>
          </a:p>
          <a:p>
            <a:r>
              <a:t>Conçu pour explorer les raisons de la dépression et les stratégies pour la gérer.</a:t>
            </a:r>
          </a:p>
          <a:p>
            <a:r>
              <a:t>Évaluation de l'ECR : Santomauro, Sheffield et Sofronoff (2016) </a:t>
            </a:r>
            <a:r>
              <a:rPr i="1"/>
              <a:t>Journal of Autism and Developmental Disorders 46 </a:t>
            </a:r>
            <a:r>
              <a:t>572-588.</a:t>
            </a:r>
          </a:p>
          <a:p>
            <a:r>
              <a:t>Requiert un engagement considérable, mais les résultats sont démontrés et en valent la peine.</a:t>
            </a:r>
          </a:p>
        </p:txBody>
      </p:sp>
      <p:pic>
        <p:nvPicPr>
          <p:cNvPr id="303" name="Picture 5" descr="Picture 5"/>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304"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itle 1"/>
          <p:cNvSpPr txBox="1">
            <a:spLocks noGrp="1"/>
          </p:cNvSpPr>
          <p:nvPr>
            <p:ph type="title"/>
          </p:nvPr>
        </p:nvSpPr>
        <p:spPr>
          <a:prstGeom prst="rect">
            <a:avLst/>
          </a:prstGeom>
        </p:spPr>
        <p:txBody>
          <a:bodyPr/>
          <a:lstStyle>
            <a:lvl1pPr algn="ctr">
              <a:defRPr sz="5400"/>
            </a:lvl1pPr>
          </a:lstStyle>
          <a:p>
            <a:r>
              <a:t>Qualités et Aptitudes</a:t>
            </a:r>
          </a:p>
        </p:txBody>
      </p:sp>
      <p:sp>
        <p:nvSpPr>
          <p:cNvPr id="307" name="Content Placeholder 2"/>
          <p:cNvSpPr txBox="1">
            <a:spLocks noGrp="1"/>
          </p:cNvSpPr>
          <p:nvPr>
            <p:ph type="body" idx="1"/>
          </p:nvPr>
        </p:nvSpPr>
        <p:spPr>
          <a:prstGeom prst="rect">
            <a:avLst/>
          </a:prstGeom>
        </p:spPr>
        <p:txBody>
          <a:bodyPr/>
          <a:lstStyle/>
          <a:p>
            <a:pPr>
              <a:defRPr sz="3200"/>
            </a:pPr>
            <a:r>
              <a:t>Apprendre la </a:t>
            </a:r>
            <a:r>
              <a:rPr b="1"/>
              <a:t>conscience de soi </a:t>
            </a:r>
            <a:r>
              <a:t>avec l'activité "</a:t>
            </a:r>
            <a:r>
              <a:rPr i="1"/>
              <a:t>Prendre conscience de son corps".</a:t>
            </a:r>
            <a:endParaRPr b="1"/>
          </a:p>
          <a:p>
            <a:pPr>
              <a:defRPr sz="3200" b="1"/>
            </a:pPr>
            <a:r>
              <a:t>Identifier les forces, les qualités et les capacités personnelles</a:t>
            </a:r>
          </a:p>
          <a:p>
            <a:pPr>
              <a:defRPr sz="3200"/>
            </a:pPr>
            <a:r>
              <a:t>Comprendre l'effet positif de donner et de recevoir des </a:t>
            </a:r>
            <a:r>
              <a:rPr b="1"/>
              <a:t>compliments </a:t>
            </a:r>
            <a:r>
              <a:t>sur son humeur.</a:t>
            </a:r>
          </a:p>
        </p:txBody>
      </p:sp>
      <p:pic>
        <p:nvPicPr>
          <p:cNvPr id="308" name="Picture 3" descr="Picture 3"/>
          <p:cNvPicPr>
            <a:picLocks noChangeAspect="1"/>
          </p:cNvPicPr>
          <p:nvPr/>
        </p:nvPicPr>
        <p:blipFill>
          <a:blip r:embed="rId2"/>
          <a:stretch>
            <a:fillRect/>
          </a:stretch>
        </p:blipFill>
        <p:spPr>
          <a:xfrm>
            <a:off x="4616353" y="4811041"/>
            <a:ext cx="3508209" cy="1541957"/>
          </a:xfrm>
          <a:prstGeom prst="rect">
            <a:avLst/>
          </a:prstGeom>
          <a:ln w="12700">
            <a:miter lim="400000"/>
          </a:ln>
        </p:spPr>
      </p:pic>
      <p:pic>
        <p:nvPicPr>
          <p:cNvPr id="309"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10"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1"/>
          <p:cNvSpPr txBox="1">
            <a:spLocks noGrp="1"/>
          </p:cNvSpPr>
          <p:nvPr>
            <p:ph type="title"/>
          </p:nvPr>
        </p:nvSpPr>
        <p:spPr>
          <a:prstGeom prst="rect">
            <a:avLst/>
          </a:prstGeom>
        </p:spPr>
        <p:txBody>
          <a:bodyPr/>
          <a:lstStyle>
            <a:lvl1pPr algn="ctr">
              <a:defRPr sz="5400"/>
            </a:lvl1pPr>
          </a:lstStyle>
          <a:p>
            <a:r>
              <a:t>Qualités et Aptitudes</a:t>
            </a:r>
          </a:p>
        </p:txBody>
      </p:sp>
      <p:sp>
        <p:nvSpPr>
          <p:cNvPr id="313" name="Content Placeholder 2"/>
          <p:cNvSpPr txBox="1">
            <a:spLocks noGrp="1"/>
          </p:cNvSpPr>
          <p:nvPr>
            <p:ph type="body" idx="1"/>
          </p:nvPr>
        </p:nvSpPr>
        <p:spPr>
          <a:xfrm>
            <a:off x="838200" y="1825625"/>
            <a:ext cx="11059274" cy="4351338"/>
          </a:xfrm>
          <a:prstGeom prst="rect">
            <a:avLst/>
          </a:prstGeom>
        </p:spPr>
        <p:txBody>
          <a:bodyPr/>
          <a:lstStyle/>
          <a:p>
            <a:pPr>
              <a:defRPr b="1"/>
            </a:pPr>
            <a:r>
              <a:t>Exercice de conscience de soi</a:t>
            </a:r>
          </a:p>
          <a:p>
            <a:r>
              <a:t>Trois activités de prise de conscience de soi sont proposées en téléchargement gratuit dans le programme.</a:t>
            </a:r>
          </a:p>
          <a:p>
            <a:r>
              <a:t>Les trois sont disponibles sur </a:t>
            </a:r>
            <a:r>
              <a:rPr u="sng">
                <a:solidFill>
                  <a:srgbClr val="0000FF"/>
                </a:solidFill>
                <a:uFill>
                  <a:solidFill>
                    <a:srgbClr val="0000FF"/>
                  </a:solidFill>
                </a:uFill>
                <a:hlinkClick r:id="rId2"/>
              </a:rPr>
              <a:t>www.tonyattwood.com.au</a:t>
            </a:r>
            <a:r>
              <a:t>  </a:t>
            </a:r>
          </a:p>
          <a:p>
            <a:r>
              <a:t>Enregistrez et examinez les émotions, les sensations et les réactions associées.</a:t>
            </a:r>
          </a:p>
          <a:p>
            <a:r>
              <a:t>Une activité de prise de conscience de soi de trois minutes marque le début de chacune des dix étapes du programme.</a:t>
            </a:r>
          </a:p>
        </p:txBody>
      </p:sp>
      <p:pic>
        <p:nvPicPr>
          <p:cNvPr id="314" name="Picture 3" descr="Picture 3"/>
          <p:cNvPicPr>
            <a:picLocks noChangeAspect="1"/>
          </p:cNvPicPr>
          <p:nvPr/>
        </p:nvPicPr>
        <p:blipFill>
          <a:blip r:embed="rId3"/>
          <a:stretch>
            <a:fillRect/>
          </a:stretch>
        </p:blipFill>
        <p:spPr>
          <a:xfrm>
            <a:off x="8299807" y="5167009"/>
            <a:ext cx="1950150" cy="1169027"/>
          </a:xfrm>
          <a:prstGeom prst="rect">
            <a:avLst/>
          </a:prstGeom>
          <a:ln w="12700">
            <a:miter lim="400000"/>
          </a:ln>
        </p:spPr>
      </p:pic>
      <p:pic>
        <p:nvPicPr>
          <p:cNvPr id="315" name="Picture 6" descr="Picture 6"/>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316"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1"/>
          <p:cNvSpPr txBox="1">
            <a:spLocks noGrp="1"/>
          </p:cNvSpPr>
          <p:nvPr>
            <p:ph type="title"/>
          </p:nvPr>
        </p:nvSpPr>
        <p:spPr>
          <a:prstGeom prst="rect">
            <a:avLst/>
          </a:prstGeom>
        </p:spPr>
        <p:txBody>
          <a:bodyPr/>
          <a:lstStyle>
            <a:lvl1pPr algn="ctr">
              <a:defRPr sz="5400"/>
            </a:lvl1pPr>
          </a:lstStyle>
          <a:p>
            <a:r>
              <a:t>Qualités et Aptitudes</a:t>
            </a:r>
          </a:p>
        </p:txBody>
      </p:sp>
      <p:sp>
        <p:nvSpPr>
          <p:cNvPr id="319" name="Content Placeholder 2"/>
          <p:cNvSpPr txBox="1">
            <a:spLocks noGrp="1"/>
          </p:cNvSpPr>
          <p:nvPr>
            <p:ph type="body" sz="half" idx="1"/>
          </p:nvPr>
        </p:nvSpPr>
        <p:spPr>
          <a:xfrm>
            <a:off x="819699" y="1677618"/>
            <a:ext cx="7079000" cy="4351339"/>
          </a:xfrm>
          <a:prstGeom prst="rect">
            <a:avLst/>
          </a:prstGeom>
        </p:spPr>
        <p:txBody>
          <a:bodyPr/>
          <a:lstStyle/>
          <a:p>
            <a:pPr>
              <a:defRPr sz="3200" b="1"/>
            </a:pPr>
            <a:r>
              <a:t>Identifier les qualités et les points forts des capacités et de la personnalité</a:t>
            </a:r>
          </a:p>
          <a:p>
            <a:pPr>
              <a:defRPr sz="3200" b="1"/>
            </a:pPr>
            <a:r>
              <a:t>Alexipersona </a:t>
            </a:r>
            <a:r>
              <a:rPr b="0"/>
              <a:t>Le manque de vocabulaire pour décrire les caractéristiques de la personnalité est une caractéristique associée au syndrome d'Asperger.</a:t>
            </a:r>
          </a:p>
          <a:p>
            <a:pPr>
              <a:defRPr sz="3200"/>
            </a:pPr>
            <a:r>
              <a:t>Une liste d'adjectifs positifs pour décrire les qualités de la personnalité.</a:t>
            </a:r>
          </a:p>
        </p:txBody>
      </p:sp>
      <p:pic>
        <p:nvPicPr>
          <p:cNvPr id="320" name="Picture 5" descr="Picture 5"/>
          <p:cNvPicPr>
            <a:picLocks noChangeAspect="1"/>
          </p:cNvPicPr>
          <p:nvPr/>
        </p:nvPicPr>
        <p:blipFill>
          <a:blip r:embed="rId2"/>
          <a:stretch>
            <a:fillRect/>
          </a:stretch>
        </p:blipFill>
        <p:spPr>
          <a:xfrm>
            <a:off x="8057415" y="3429000"/>
            <a:ext cx="3755699" cy="2499245"/>
          </a:xfrm>
          <a:prstGeom prst="rect">
            <a:avLst/>
          </a:prstGeom>
          <a:ln w="12700">
            <a:miter lim="400000"/>
          </a:ln>
        </p:spPr>
      </p:pic>
      <p:pic>
        <p:nvPicPr>
          <p:cNvPr id="321" name="Picture 6" descr="Picture 6"/>
          <p:cNvPicPr>
            <a:picLocks noChangeAspect="1"/>
          </p:cNvPicPr>
          <p:nvPr/>
        </p:nvPicPr>
        <p:blipFill>
          <a:blip r:embed="rId3"/>
          <a:stretch>
            <a:fillRect/>
          </a:stretch>
        </p:blipFill>
        <p:spPr>
          <a:xfrm>
            <a:off x="9891892" y="357461"/>
            <a:ext cx="1847250" cy="2469096"/>
          </a:xfrm>
          <a:prstGeom prst="rect">
            <a:avLst/>
          </a:prstGeom>
          <a:ln w="12700">
            <a:miter lim="400000"/>
          </a:ln>
        </p:spPr>
      </p:pic>
      <p:pic>
        <p:nvPicPr>
          <p:cNvPr id="322" name="Picture 7" descr="Picture 7"/>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323"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5" name="Table 3"/>
          <p:cNvGraphicFramePr/>
          <p:nvPr/>
        </p:nvGraphicFramePr>
        <p:xfrm>
          <a:off x="939566" y="662728"/>
          <a:ext cx="10284907" cy="5832409"/>
        </p:xfrm>
        <a:graphic>
          <a:graphicData uri="http://schemas.openxmlformats.org/drawingml/2006/table">
            <a:tbl>
              <a:tblPr firstRow="1" bandRow="1">
                <a:tableStyleId>{4C3C2611-4C71-4FC5-86AE-919BDF0F9419}</a:tableStyleId>
              </a:tblPr>
              <a:tblGrid>
                <a:gridCol w="2476850">
                  <a:extLst>
                    <a:ext uri="{9D8B030D-6E8A-4147-A177-3AD203B41FA5}">
                      <a16:colId xmlns:a16="http://schemas.microsoft.com/office/drawing/2014/main" val="20000"/>
                    </a:ext>
                  </a:extLst>
                </a:gridCol>
                <a:gridCol w="2602685">
                  <a:extLst>
                    <a:ext uri="{9D8B030D-6E8A-4147-A177-3AD203B41FA5}">
                      <a16:colId xmlns:a16="http://schemas.microsoft.com/office/drawing/2014/main" val="20001"/>
                    </a:ext>
                  </a:extLst>
                </a:gridCol>
                <a:gridCol w="2602685">
                  <a:extLst>
                    <a:ext uri="{9D8B030D-6E8A-4147-A177-3AD203B41FA5}">
                      <a16:colId xmlns:a16="http://schemas.microsoft.com/office/drawing/2014/main" val="20002"/>
                    </a:ext>
                  </a:extLst>
                </a:gridCol>
                <a:gridCol w="2602685">
                  <a:extLst>
                    <a:ext uri="{9D8B030D-6E8A-4147-A177-3AD203B41FA5}">
                      <a16:colId xmlns:a16="http://schemas.microsoft.com/office/drawing/2014/main" val="20003"/>
                    </a:ext>
                  </a:extLst>
                </a:gridCol>
              </a:tblGrid>
              <a:tr h="619101">
                <a:tc gridSpan="4">
                  <a:txBody>
                    <a:bodyPr/>
                    <a:lstStyle/>
                    <a:p>
                      <a:pPr algn="ctr">
                        <a:defRPr sz="1800" b="0">
                          <a:solidFill>
                            <a:srgbClr val="000000"/>
                          </a:solidFill>
                        </a:defRPr>
                      </a:pPr>
                      <a:r>
                        <a:rPr sz="2400" b="1">
                          <a:latin typeface="Times New Roman"/>
                          <a:ea typeface="Times New Roman"/>
                          <a:cs typeface="Times New Roman"/>
                          <a:sym typeface="Times New Roman"/>
                        </a:rPr>
                        <a:t>Adjectifs associés à la personnalité positive</a:t>
                      </a:r>
                    </a:p>
                  </a:txBody>
                  <a:tcPr marL="45720" marR="45720" horzOverflow="overflow">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213305">
                <a:tc>
                  <a:txBody>
                    <a:bodyPr/>
                    <a:lstStyle/>
                    <a:p>
                      <a:pPr algn="l">
                        <a:lnSpc>
                          <a:spcPct val="104999"/>
                        </a:lnSpc>
                        <a:spcBef>
                          <a:spcPts val="600"/>
                        </a:spcBef>
                        <a:defRPr sz="1800">
                          <a:latin typeface="Times New Roman"/>
                          <a:ea typeface="Times New Roman"/>
                          <a:cs typeface="Times New Roman"/>
                          <a:sym typeface="Times New Roman"/>
                        </a:defRPr>
                      </a:pPr>
                      <a:r>
                        <a:t>Aventureux</a:t>
                      </a:r>
                    </a:p>
                    <a:p>
                      <a:pPr algn="l">
                        <a:lnSpc>
                          <a:spcPct val="104999"/>
                        </a:lnSpc>
                        <a:spcBef>
                          <a:spcPts val="600"/>
                        </a:spcBef>
                        <a:defRPr sz="1800">
                          <a:latin typeface="Times New Roman"/>
                          <a:ea typeface="Times New Roman"/>
                          <a:cs typeface="Times New Roman"/>
                          <a:sym typeface="Times New Roman"/>
                        </a:defRPr>
                      </a:pPr>
                      <a:r>
                        <a:t>Affectueux</a:t>
                      </a:r>
                    </a:p>
                    <a:p>
                      <a:pPr algn="l">
                        <a:lnSpc>
                          <a:spcPct val="104999"/>
                        </a:lnSpc>
                        <a:spcBef>
                          <a:spcPts val="600"/>
                        </a:spcBef>
                        <a:defRPr sz="1800">
                          <a:latin typeface="Times New Roman"/>
                          <a:ea typeface="Times New Roman"/>
                          <a:cs typeface="Times New Roman"/>
                          <a:sym typeface="Times New Roman"/>
                        </a:defRPr>
                      </a:pPr>
                      <a:r>
                        <a:t>Ambitieux</a:t>
                      </a:r>
                    </a:p>
                    <a:p>
                      <a:pPr algn="l">
                        <a:lnSpc>
                          <a:spcPct val="104999"/>
                        </a:lnSpc>
                        <a:spcBef>
                          <a:spcPts val="600"/>
                        </a:spcBef>
                        <a:defRPr sz="1800">
                          <a:latin typeface="Times New Roman"/>
                          <a:ea typeface="Times New Roman"/>
                          <a:cs typeface="Times New Roman"/>
                          <a:sym typeface="Times New Roman"/>
                        </a:defRPr>
                      </a:pPr>
                      <a:r>
                        <a:t>Amical </a:t>
                      </a:r>
                    </a:p>
                    <a:p>
                      <a:pPr algn="l">
                        <a:lnSpc>
                          <a:spcPct val="104999"/>
                        </a:lnSpc>
                        <a:spcBef>
                          <a:spcPts val="600"/>
                        </a:spcBef>
                        <a:defRPr sz="1800">
                          <a:latin typeface="Times New Roman"/>
                          <a:ea typeface="Times New Roman"/>
                          <a:cs typeface="Times New Roman"/>
                          <a:sym typeface="Times New Roman"/>
                        </a:defRPr>
                      </a:pPr>
                      <a:r>
                        <a:t>Artistique</a:t>
                      </a:r>
                    </a:p>
                    <a:p>
                      <a:pPr algn="l">
                        <a:lnSpc>
                          <a:spcPct val="104999"/>
                        </a:lnSpc>
                        <a:spcBef>
                          <a:spcPts val="600"/>
                        </a:spcBef>
                        <a:defRPr sz="1800">
                          <a:latin typeface="Times New Roman"/>
                          <a:ea typeface="Times New Roman"/>
                          <a:cs typeface="Times New Roman"/>
                          <a:sym typeface="Times New Roman"/>
                        </a:defRPr>
                      </a:pPr>
                      <a:r>
                        <a:t>Aventureux</a:t>
                      </a:r>
                    </a:p>
                    <a:p>
                      <a:pPr algn="l">
                        <a:lnSpc>
                          <a:spcPct val="104999"/>
                        </a:lnSpc>
                        <a:spcBef>
                          <a:spcPts val="600"/>
                        </a:spcBef>
                        <a:defRPr sz="1800">
                          <a:latin typeface="Times New Roman"/>
                          <a:ea typeface="Times New Roman"/>
                          <a:cs typeface="Times New Roman"/>
                          <a:sym typeface="Times New Roman"/>
                        </a:defRPr>
                      </a:pPr>
                      <a:r>
                        <a:t>Bienveillant</a:t>
                      </a:r>
                    </a:p>
                    <a:p>
                      <a:pPr algn="l">
                        <a:lnSpc>
                          <a:spcPct val="104999"/>
                        </a:lnSpc>
                        <a:spcBef>
                          <a:spcPts val="600"/>
                        </a:spcBef>
                        <a:defRPr sz="1800">
                          <a:latin typeface="Times New Roman"/>
                          <a:ea typeface="Times New Roman"/>
                          <a:cs typeface="Times New Roman"/>
                          <a:sym typeface="Times New Roman"/>
                        </a:defRPr>
                      </a:pPr>
                      <a:r>
                        <a:t>Calme</a:t>
                      </a:r>
                    </a:p>
                    <a:p>
                      <a:pPr algn="l">
                        <a:lnSpc>
                          <a:spcPct val="104999"/>
                        </a:lnSpc>
                        <a:spcBef>
                          <a:spcPts val="600"/>
                        </a:spcBef>
                        <a:defRPr sz="1800">
                          <a:latin typeface="Times New Roman"/>
                          <a:ea typeface="Times New Roman"/>
                          <a:cs typeface="Times New Roman"/>
                          <a:sym typeface="Times New Roman"/>
                        </a:defRPr>
                      </a:pPr>
                      <a:r>
                        <a:t>Compatissant</a:t>
                      </a:r>
                    </a:p>
                    <a:p>
                      <a:pPr algn="l">
                        <a:lnSpc>
                          <a:spcPct val="104999"/>
                        </a:lnSpc>
                        <a:spcBef>
                          <a:spcPts val="600"/>
                        </a:spcBef>
                        <a:defRPr sz="1800">
                          <a:latin typeface="Times New Roman"/>
                          <a:ea typeface="Times New Roman"/>
                          <a:cs typeface="Times New Roman"/>
                          <a:sym typeface="Times New Roman"/>
                        </a:defRPr>
                      </a:pPr>
                      <a:r>
                        <a:t>Courageux</a:t>
                      </a:r>
                    </a:p>
                    <a:p>
                      <a:pPr algn="l">
                        <a:lnSpc>
                          <a:spcPct val="104999"/>
                        </a:lnSpc>
                        <a:spcBef>
                          <a:spcPts val="600"/>
                        </a:spcBef>
                        <a:defRPr sz="1800">
                          <a:latin typeface="Times New Roman"/>
                          <a:ea typeface="Times New Roman"/>
                          <a:cs typeface="Times New Roman"/>
                          <a:sym typeface="Times New Roman"/>
                        </a:defRPr>
                      </a:pPr>
                      <a:r>
                        <a:t>Courtois</a:t>
                      </a:r>
                    </a:p>
                    <a:p>
                      <a:pPr algn="l">
                        <a:lnSpc>
                          <a:spcPct val="104999"/>
                        </a:lnSpc>
                        <a:spcBef>
                          <a:spcPts val="600"/>
                        </a:spcBef>
                        <a:defRPr sz="1800">
                          <a:latin typeface="Times New Roman"/>
                          <a:ea typeface="Times New Roman"/>
                          <a:cs typeface="Times New Roman"/>
                          <a:sym typeface="Times New Roman"/>
                        </a:defRPr>
                      </a:pPr>
                      <a:r>
                        <a:t>Créatif</a:t>
                      </a:r>
                    </a:p>
                    <a:p>
                      <a:pPr algn="l">
                        <a:defRPr sz="1800">
                          <a:latin typeface="Times New Roman"/>
                          <a:ea typeface="Times New Roman"/>
                          <a:cs typeface="Times New Roman"/>
                          <a:sym typeface="Times New Roman"/>
                        </a:defRPr>
                      </a:pPr>
                      <a:r>
                        <a:t>Curieux</a:t>
                      </a:r>
                    </a:p>
                  </a:txBody>
                  <a:tcPr marL="45720" marR="45720" horzOverflow="overflow">
                    <a:noFill/>
                  </a:tcPr>
                </a:tc>
                <a:tc>
                  <a:txBody>
                    <a:bodyPr/>
                    <a:lstStyle/>
                    <a:p>
                      <a:pPr algn="l">
                        <a:lnSpc>
                          <a:spcPct val="104999"/>
                        </a:lnSpc>
                        <a:spcBef>
                          <a:spcPts val="600"/>
                        </a:spcBef>
                        <a:defRPr sz="1800">
                          <a:latin typeface="Times New Roman"/>
                          <a:ea typeface="Times New Roman"/>
                          <a:cs typeface="Times New Roman"/>
                          <a:sym typeface="Times New Roman"/>
                        </a:defRPr>
                      </a:pPr>
                      <a:r>
                        <a:t>Déterminé</a:t>
                      </a:r>
                    </a:p>
                    <a:p>
                      <a:pPr algn="l">
                        <a:lnSpc>
                          <a:spcPct val="104999"/>
                        </a:lnSpc>
                        <a:spcBef>
                          <a:spcPts val="600"/>
                        </a:spcBef>
                        <a:defRPr sz="1800">
                          <a:latin typeface="Times New Roman"/>
                          <a:ea typeface="Times New Roman"/>
                          <a:cs typeface="Times New Roman"/>
                          <a:sym typeface="Times New Roman"/>
                        </a:defRPr>
                      </a:pPr>
                      <a:r>
                        <a:t>Doux</a:t>
                      </a:r>
                    </a:p>
                    <a:p>
                      <a:pPr algn="l">
                        <a:lnSpc>
                          <a:spcPct val="104999"/>
                        </a:lnSpc>
                        <a:spcBef>
                          <a:spcPts val="600"/>
                        </a:spcBef>
                        <a:defRPr sz="1800">
                          <a:latin typeface="Times New Roman"/>
                          <a:ea typeface="Times New Roman"/>
                          <a:cs typeface="Times New Roman"/>
                          <a:sym typeface="Times New Roman"/>
                        </a:defRPr>
                      </a:pPr>
                      <a:r>
                        <a:t>Drôle</a:t>
                      </a:r>
                    </a:p>
                    <a:p>
                      <a:pPr algn="l">
                        <a:lnSpc>
                          <a:spcPct val="104999"/>
                        </a:lnSpc>
                        <a:spcBef>
                          <a:spcPts val="600"/>
                        </a:spcBef>
                        <a:defRPr sz="1800">
                          <a:latin typeface="Times New Roman"/>
                          <a:ea typeface="Times New Roman"/>
                          <a:cs typeface="Times New Roman"/>
                          <a:sym typeface="Times New Roman"/>
                        </a:defRPr>
                      </a:pPr>
                      <a:r>
                        <a:t>Eloquent</a:t>
                      </a:r>
                    </a:p>
                    <a:p>
                      <a:pPr algn="l">
                        <a:lnSpc>
                          <a:spcPct val="104999"/>
                        </a:lnSpc>
                        <a:spcBef>
                          <a:spcPts val="600"/>
                        </a:spcBef>
                        <a:defRPr sz="1800">
                          <a:latin typeface="Times New Roman"/>
                          <a:ea typeface="Times New Roman"/>
                          <a:cs typeface="Times New Roman"/>
                          <a:sym typeface="Times New Roman"/>
                        </a:defRPr>
                      </a:pPr>
                      <a:r>
                        <a:t>Empathique</a:t>
                      </a:r>
                    </a:p>
                    <a:p>
                      <a:pPr algn="l">
                        <a:lnSpc>
                          <a:spcPct val="104999"/>
                        </a:lnSpc>
                        <a:spcBef>
                          <a:spcPts val="600"/>
                        </a:spcBef>
                        <a:defRPr sz="1800">
                          <a:latin typeface="Times New Roman"/>
                          <a:ea typeface="Times New Roman"/>
                          <a:cs typeface="Times New Roman"/>
                          <a:sym typeface="Times New Roman"/>
                        </a:defRPr>
                      </a:pPr>
                      <a:r>
                        <a:t>Énergique</a:t>
                      </a:r>
                    </a:p>
                    <a:p>
                      <a:pPr algn="l">
                        <a:lnSpc>
                          <a:spcPct val="104999"/>
                        </a:lnSpc>
                        <a:spcBef>
                          <a:spcPts val="600"/>
                        </a:spcBef>
                        <a:defRPr sz="1800">
                          <a:latin typeface="Times New Roman"/>
                          <a:ea typeface="Times New Roman"/>
                          <a:cs typeface="Times New Roman"/>
                          <a:sym typeface="Times New Roman"/>
                        </a:defRPr>
                      </a:pPr>
                      <a:r>
                        <a:t>Enjoué</a:t>
                      </a:r>
                    </a:p>
                    <a:p>
                      <a:pPr algn="l">
                        <a:lnSpc>
                          <a:spcPct val="104999"/>
                        </a:lnSpc>
                        <a:spcBef>
                          <a:spcPts val="600"/>
                        </a:spcBef>
                        <a:defRPr sz="1800">
                          <a:latin typeface="Times New Roman"/>
                          <a:ea typeface="Times New Roman"/>
                          <a:cs typeface="Times New Roman"/>
                          <a:sym typeface="Times New Roman"/>
                        </a:defRPr>
                      </a:pPr>
                      <a:r>
                        <a:t>Enthousiaste</a:t>
                      </a:r>
                    </a:p>
                    <a:p>
                      <a:pPr algn="l">
                        <a:lnSpc>
                          <a:spcPct val="104999"/>
                        </a:lnSpc>
                        <a:spcBef>
                          <a:spcPts val="600"/>
                        </a:spcBef>
                        <a:defRPr sz="1800">
                          <a:latin typeface="Times New Roman"/>
                          <a:ea typeface="Times New Roman"/>
                          <a:cs typeface="Times New Roman"/>
                          <a:sym typeface="Times New Roman"/>
                        </a:defRPr>
                      </a:pPr>
                      <a:r>
                        <a:t>Espiègle</a:t>
                      </a:r>
                    </a:p>
                    <a:p>
                      <a:pPr algn="l">
                        <a:lnSpc>
                          <a:spcPct val="104999"/>
                        </a:lnSpc>
                        <a:spcBef>
                          <a:spcPts val="600"/>
                        </a:spcBef>
                        <a:defRPr sz="1800">
                          <a:latin typeface="Times New Roman"/>
                          <a:ea typeface="Times New Roman"/>
                          <a:cs typeface="Times New Roman"/>
                          <a:sym typeface="Times New Roman"/>
                        </a:defRPr>
                      </a:pPr>
                      <a:r>
                        <a:t>Facile à vivre</a:t>
                      </a:r>
                    </a:p>
                    <a:p>
                      <a:pPr algn="l">
                        <a:lnSpc>
                          <a:spcPct val="104999"/>
                        </a:lnSpc>
                        <a:spcBef>
                          <a:spcPts val="600"/>
                        </a:spcBef>
                        <a:defRPr sz="1800">
                          <a:latin typeface="Times New Roman"/>
                          <a:ea typeface="Times New Roman"/>
                          <a:cs typeface="Times New Roman"/>
                          <a:sym typeface="Times New Roman"/>
                        </a:defRPr>
                      </a:pPr>
                      <a:r>
                        <a:t>Fait confiance</a:t>
                      </a:r>
                    </a:p>
                    <a:p>
                      <a:pPr algn="l">
                        <a:lnSpc>
                          <a:spcPct val="104999"/>
                        </a:lnSpc>
                        <a:spcBef>
                          <a:spcPts val="600"/>
                        </a:spcBef>
                        <a:defRPr sz="1800">
                          <a:latin typeface="Times New Roman"/>
                          <a:ea typeface="Times New Roman"/>
                          <a:cs typeface="Times New Roman"/>
                          <a:sym typeface="Times New Roman"/>
                        </a:defRPr>
                      </a:pPr>
                      <a:r>
                        <a:t>Fiable</a:t>
                      </a:r>
                    </a:p>
                    <a:p>
                      <a:pPr algn="l">
                        <a:lnSpc>
                          <a:spcPct val="104999"/>
                        </a:lnSpc>
                        <a:spcBef>
                          <a:spcPts val="600"/>
                        </a:spcBef>
                        <a:defRPr sz="1800">
                          <a:latin typeface="Times New Roman"/>
                          <a:ea typeface="Times New Roman"/>
                          <a:cs typeface="Times New Roman"/>
                          <a:sym typeface="Times New Roman"/>
                        </a:defRPr>
                      </a:pPr>
                      <a:r>
                        <a:t>Fier</a:t>
                      </a:r>
                    </a:p>
                    <a:p>
                      <a:pPr algn="l">
                        <a:lnSpc>
                          <a:spcPct val="104999"/>
                        </a:lnSpc>
                        <a:spcBef>
                          <a:spcPts val="600"/>
                        </a:spcBef>
                        <a:defRPr sz="1800">
                          <a:latin typeface="Times New Roman"/>
                          <a:ea typeface="Times New Roman"/>
                          <a:cs typeface="Times New Roman"/>
                          <a:sym typeface="Times New Roman"/>
                        </a:defRPr>
                      </a:pPr>
                      <a:endParaRPr/>
                    </a:p>
                  </a:txBody>
                  <a:tcPr marL="45720" marR="45720" horzOverflow="overflow">
                    <a:noFill/>
                  </a:tcPr>
                </a:tc>
                <a:tc>
                  <a:txBody>
                    <a:bodyPr/>
                    <a:lstStyle/>
                    <a:p>
                      <a:pPr algn="l">
                        <a:lnSpc>
                          <a:spcPct val="104999"/>
                        </a:lnSpc>
                        <a:spcBef>
                          <a:spcPts val="600"/>
                        </a:spcBef>
                        <a:defRPr sz="1800">
                          <a:latin typeface="Times New Roman"/>
                          <a:ea typeface="Times New Roman"/>
                          <a:cs typeface="Times New Roman"/>
                          <a:sym typeface="Times New Roman"/>
                        </a:defRPr>
                      </a:pPr>
                      <a:r>
                        <a:t>Généreux</a:t>
                      </a:r>
                    </a:p>
                    <a:p>
                      <a:pPr algn="l">
                        <a:lnSpc>
                          <a:spcPct val="104999"/>
                        </a:lnSpc>
                        <a:spcBef>
                          <a:spcPts val="600"/>
                        </a:spcBef>
                        <a:defRPr sz="1800">
                          <a:latin typeface="Times New Roman"/>
                          <a:ea typeface="Times New Roman"/>
                          <a:cs typeface="Times New Roman"/>
                          <a:sym typeface="Times New Roman"/>
                        </a:defRPr>
                      </a:pPr>
                      <a:r>
                        <a:t>Gentil</a:t>
                      </a:r>
                    </a:p>
                    <a:p>
                      <a:pPr algn="l">
                        <a:lnSpc>
                          <a:spcPct val="104999"/>
                        </a:lnSpc>
                        <a:spcBef>
                          <a:spcPts val="600"/>
                        </a:spcBef>
                        <a:defRPr sz="1800">
                          <a:latin typeface="Times New Roman"/>
                          <a:ea typeface="Times New Roman"/>
                          <a:cs typeface="Times New Roman"/>
                          <a:sym typeface="Times New Roman"/>
                        </a:defRPr>
                      </a:pPr>
                      <a:r>
                        <a:t>Honnête</a:t>
                      </a:r>
                    </a:p>
                    <a:p>
                      <a:pPr algn="l">
                        <a:lnSpc>
                          <a:spcPct val="104999"/>
                        </a:lnSpc>
                        <a:spcBef>
                          <a:spcPts val="600"/>
                        </a:spcBef>
                        <a:defRPr sz="1800">
                          <a:latin typeface="Times New Roman"/>
                          <a:ea typeface="Times New Roman"/>
                          <a:cs typeface="Times New Roman"/>
                          <a:sym typeface="Times New Roman"/>
                        </a:defRPr>
                      </a:pPr>
                      <a:r>
                        <a:t>Imaginatif</a:t>
                      </a:r>
                    </a:p>
                    <a:p>
                      <a:pPr algn="l">
                        <a:lnSpc>
                          <a:spcPct val="104999"/>
                        </a:lnSpc>
                        <a:spcBef>
                          <a:spcPts val="600"/>
                        </a:spcBef>
                        <a:defRPr sz="1800">
                          <a:latin typeface="Times New Roman"/>
                          <a:ea typeface="Times New Roman"/>
                          <a:cs typeface="Times New Roman"/>
                          <a:sym typeface="Times New Roman"/>
                        </a:defRPr>
                      </a:pPr>
                      <a:r>
                        <a:t>Indulgent</a:t>
                      </a:r>
                    </a:p>
                    <a:p>
                      <a:pPr algn="l">
                        <a:lnSpc>
                          <a:spcPct val="104999"/>
                        </a:lnSpc>
                        <a:spcBef>
                          <a:spcPts val="600"/>
                        </a:spcBef>
                        <a:defRPr sz="1800">
                          <a:latin typeface="Times New Roman"/>
                          <a:ea typeface="Times New Roman"/>
                          <a:cs typeface="Times New Roman"/>
                          <a:sym typeface="Times New Roman"/>
                        </a:defRPr>
                      </a:pPr>
                      <a:r>
                        <a:t>Inventif</a:t>
                      </a:r>
                    </a:p>
                    <a:p>
                      <a:pPr algn="l">
                        <a:lnSpc>
                          <a:spcPct val="104999"/>
                        </a:lnSpc>
                        <a:spcBef>
                          <a:spcPts val="600"/>
                        </a:spcBef>
                        <a:defRPr sz="1800">
                          <a:latin typeface="Times New Roman"/>
                          <a:ea typeface="Times New Roman"/>
                          <a:cs typeface="Times New Roman"/>
                          <a:sym typeface="Times New Roman"/>
                        </a:defRPr>
                      </a:pPr>
                      <a:r>
                        <a:t>Juste</a:t>
                      </a:r>
                    </a:p>
                    <a:p>
                      <a:pPr algn="l">
                        <a:lnSpc>
                          <a:spcPct val="104999"/>
                        </a:lnSpc>
                        <a:spcBef>
                          <a:spcPts val="600"/>
                        </a:spcBef>
                        <a:defRPr sz="1800">
                          <a:latin typeface="Times New Roman"/>
                          <a:ea typeface="Times New Roman"/>
                          <a:cs typeface="Times New Roman"/>
                          <a:sym typeface="Times New Roman"/>
                        </a:defRPr>
                      </a:pPr>
                      <a:r>
                        <a:t>Loufoque</a:t>
                      </a:r>
                    </a:p>
                    <a:p>
                      <a:pPr algn="l">
                        <a:lnSpc>
                          <a:spcPct val="104999"/>
                        </a:lnSpc>
                        <a:spcBef>
                          <a:spcPts val="600"/>
                        </a:spcBef>
                        <a:defRPr sz="1800">
                          <a:latin typeface="Times New Roman"/>
                          <a:ea typeface="Times New Roman"/>
                          <a:cs typeface="Times New Roman"/>
                          <a:sym typeface="Times New Roman"/>
                        </a:defRPr>
                      </a:pPr>
                      <a:r>
                        <a:t>Loyal</a:t>
                      </a:r>
                    </a:p>
                    <a:p>
                      <a:pPr algn="l">
                        <a:lnSpc>
                          <a:spcPct val="104999"/>
                        </a:lnSpc>
                        <a:spcBef>
                          <a:spcPts val="600"/>
                        </a:spcBef>
                        <a:defRPr sz="1800">
                          <a:latin typeface="Times New Roman"/>
                          <a:ea typeface="Times New Roman"/>
                          <a:cs typeface="Times New Roman"/>
                          <a:sym typeface="Times New Roman"/>
                        </a:defRPr>
                      </a:pPr>
                      <a:r>
                        <a:t>Ordonné</a:t>
                      </a:r>
                    </a:p>
                    <a:p>
                      <a:pPr algn="l">
                        <a:lnSpc>
                          <a:spcPct val="104999"/>
                        </a:lnSpc>
                        <a:spcBef>
                          <a:spcPts val="600"/>
                        </a:spcBef>
                        <a:defRPr sz="1800">
                          <a:latin typeface="Times New Roman"/>
                          <a:ea typeface="Times New Roman"/>
                          <a:cs typeface="Times New Roman"/>
                          <a:sym typeface="Times New Roman"/>
                        </a:defRPr>
                      </a:pPr>
                      <a:r>
                        <a:t>Persistant</a:t>
                      </a:r>
                    </a:p>
                    <a:p>
                      <a:pPr algn="l">
                        <a:lnSpc>
                          <a:spcPct val="104999"/>
                        </a:lnSpc>
                        <a:spcBef>
                          <a:spcPts val="600"/>
                        </a:spcBef>
                        <a:defRPr sz="1800">
                          <a:latin typeface="Times New Roman"/>
                          <a:ea typeface="Times New Roman"/>
                          <a:cs typeface="Times New Roman"/>
                          <a:sym typeface="Times New Roman"/>
                        </a:defRPr>
                      </a:pPr>
                      <a:r>
                        <a:t>Poli</a:t>
                      </a:r>
                    </a:p>
                    <a:p>
                      <a:pPr algn="l">
                        <a:lnSpc>
                          <a:spcPct val="104999"/>
                        </a:lnSpc>
                        <a:spcBef>
                          <a:spcPts val="600"/>
                        </a:spcBef>
                        <a:defRPr sz="1800">
                          <a:latin typeface="Times New Roman"/>
                          <a:ea typeface="Times New Roman"/>
                          <a:cs typeface="Times New Roman"/>
                          <a:sym typeface="Times New Roman"/>
                        </a:defRPr>
                      </a:pPr>
                      <a:r>
                        <a:t>Pratique</a:t>
                      </a:r>
                    </a:p>
                  </a:txBody>
                  <a:tcPr marL="45720" marR="45720" horzOverflow="overflow">
                    <a:noFill/>
                  </a:tcPr>
                </a:tc>
                <a:tc>
                  <a:txBody>
                    <a:bodyPr/>
                    <a:lstStyle/>
                    <a:p>
                      <a:pPr algn="l">
                        <a:lnSpc>
                          <a:spcPct val="120000"/>
                        </a:lnSpc>
                        <a:spcBef>
                          <a:spcPts val="600"/>
                        </a:spcBef>
                        <a:defRPr sz="1800">
                          <a:latin typeface="Times New Roman"/>
                          <a:ea typeface="Times New Roman"/>
                          <a:cs typeface="Times New Roman"/>
                          <a:sym typeface="Times New Roman"/>
                        </a:defRPr>
                      </a:pPr>
                      <a:r>
                        <a:t>Prévenant</a:t>
                      </a:r>
                    </a:p>
                    <a:p>
                      <a:pPr algn="l">
                        <a:lnSpc>
                          <a:spcPct val="120000"/>
                        </a:lnSpc>
                        <a:spcBef>
                          <a:spcPts val="600"/>
                        </a:spcBef>
                        <a:defRPr sz="1800">
                          <a:latin typeface="Times New Roman"/>
                          <a:ea typeface="Times New Roman"/>
                          <a:cs typeface="Times New Roman"/>
                          <a:sym typeface="Times New Roman"/>
                        </a:defRPr>
                      </a:pPr>
                      <a:r>
                        <a:t>Prudent</a:t>
                      </a:r>
                    </a:p>
                    <a:p>
                      <a:pPr algn="l">
                        <a:lnSpc>
                          <a:spcPct val="120000"/>
                        </a:lnSpc>
                        <a:spcBef>
                          <a:spcPts val="600"/>
                        </a:spcBef>
                        <a:defRPr sz="1800">
                          <a:latin typeface="Times New Roman"/>
                          <a:ea typeface="Times New Roman"/>
                          <a:cs typeface="Times New Roman"/>
                          <a:sym typeface="Times New Roman"/>
                        </a:defRPr>
                      </a:pPr>
                      <a:r>
                        <a:t>Rationnel</a:t>
                      </a:r>
                    </a:p>
                    <a:p>
                      <a:pPr algn="l">
                        <a:lnSpc>
                          <a:spcPct val="120000"/>
                        </a:lnSpc>
                        <a:spcBef>
                          <a:spcPts val="600"/>
                        </a:spcBef>
                        <a:defRPr sz="1800">
                          <a:latin typeface="Times New Roman"/>
                          <a:ea typeface="Times New Roman"/>
                          <a:cs typeface="Times New Roman"/>
                          <a:sym typeface="Times New Roman"/>
                        </a:defRPr>
                      </a:pPr>
                      <a:r>
                        <a:t>Réfléchi</a:t>
                      </a:r>
                    </a:p>
                    <a:p>
                      <a:pPr algn="l">
                        <a:lnSpc>
                          <a:spcPct val="120000"/>
                        </a:lnSpc>
                        <a:spcBef>
                          <a:spcPts val="600"/>
                        </a:spcBef>
                        <a:defRPr sz="1800">
                          <a:latin typeface="Times New Roman"/>
                          <a:ea typeface="Times New Roman"/>
                          <a:cs typeface="Times New Roman"/>
                          <a:sym typeface="Times New Roman"/>
                        </a:defRPr>
                      </a:pPr>
                      <a:r>
                        <a:t>Réservé</a:t>
                      </a:r>
                    </a:p>
                    <a:p>
                      <a:pPr algn="l">
                        <a:lnSpc>
                          <a:spcPct val="120000"/>
                        </a:lnSpc>
                        <a:defRPr sz="1800">
                          <a:latin typeface="Times New Roman"/>
                          <a:ea typeface="Times New Roman"/>
                          <a:cs typeface="Times New Roman"/>
                          <a:sym typeface="Times New Roman"/>
                        </a:defRPr>
                      </a:pPr>
                      <a:r>
                        <a:t>Sage</a:t>
                      </a:r>
                    </a:p>
                    <a:p>
                      <a:pPr algn="l">
                        <a:lnSpc>
                          <a:spcPct val="120000"/>
                        </a:lnSpc>
                        <a:defRPr sz="1800">
                          <a:latin typeface="Times New Roman"/>
                          <a:ea typeface="Times New Roman"/>
                          <a:cs typeface="Times New Roman"/>
                          <a:sym typeface="Times New Roman"/>
                        </a:defRPr>
                      </a:pPr>
                      <a:r>
                        <a:t>Sérieux</a:t>
                      </a:r>
                    </a:p>
                    <a:p>
                      <a:pPr algn="l">
                        <a:lnSpc>
                          <a:spcPct val="120000"/>
                        </a:lnSpc>
                        <a:defRPr sz="1800">
                          <a:latin typeface="Times New Roman"/>
                          <a:ea typeface="Times New Roman"/>
                          <a:cs typeface="Times New Roman"/>
                          <a:sym typeface="Times New Roman"/>
                        </a:defRPr>
                      </a:pPr>
                      <a:r>
                        <a:t>Serviable</a:t>
                      </a:r>
                    </a:p>
                    <a:p>
                      <a:pPr algn="l">
                        <a:lnSpc>
                          <a:spcPct val="120000"/>
                        </a:lnSpc>
                        <a:defRPr sz="1800">
                          <a:latin typeface="Times New Roman"/>
                          <a:ea typeface="Times New Roman"/>
                          <a:cs typeface="Times New Roman"/>
                          <a:sym typeface="Times New Roman"/>
                        </a:defRPr>
                      </a:pPr>
                      <a:r>
                        <a:t>Sincère</a:t>
                      </a:r>
                    </a:p>
                    <a:p>
                      <a:pPr algn="l">
                        <a:lnSpc>
                          <a:spcPct val="120000"/>
                        </a:lnSpc>
                        <a:defRPr sz="1800">
                          <a:latin typeface="Times New Roman"/>
                          <a:ea typeface="Times New Roman"/>
                          <a:cs typeface="Times New Roman"/>
                          <a:sym typeface="Times New Roman"/>
                        </a:defRPr>
                      </a:pPr>
                      <a:r>
                        <a:t>Soigné</a:t>
                      </a:r>
                    </a:p>
                    <a:p>
                      <a:pPr algn="l">
                        <a:lnSpc>
                          <a:spcPct val="120000"/>
                        </a:lnSpc>
                        <a:defRPr sz="1800">
                          <a:latin typeface="Times New Roman"/>
                          <a:ea typeface="Times New Roman"/>
                          <a:cs typeface="Times New Roman"/>
                          <a:sym typeface="Times New Roman"/>
                        </a:defRPr>
                      </a:pPr>
                      <a:r>
                        <a:t>Studieux</a:t>
                      </a:r>
                    </a:p>
                    <a:p>
                      <a:pPr algn="l">
                        <a:lnSpc>
                          <a:spcPct val="120000"/>
                        </a:lnSpc>
                        <a:defRPr sz="1800">
                          <a:latin typeface="Times New Roman"/>
                          <a:ea typeface="Times New Roman"/>
                          <a:cs typeface="Times New Roman"/>
                          <a:sym typeface="Times New Roman"/>
                        </a:defRPr>
                      </a:pPr>
                      <a:r>
                        <a:t>Timide</a:t>
                      </a:r>
                    </a:p>
                    <a:p>
                      <a:pPr algn="l">
                        <a:lnSpc>
                          <a:spcPct val="120000"/>
                        </a:lnSpc>
                        <a:defRPr sz="1800">
                          <a:latin typeface="Times New Roman"/>
                          <a:ea typeface="Times New Roman"/>
                          <a:cs typeface="Times New Roman"/>
                          <a:sym typeface="Times New Roman"/>
                        </a:defRPr>
                      </a:pPr>
                      <a:r>
                        <a:t>Tolérant</a:t>
                      </a:r>
                    </a:p>
                    <a:p>
                      <a:pPr algn="l">
                        <a:lnSpc>
                          <a:spcPct val="120000"/>
                        </a:lnSpc>
                        <a:defRPr sz="1800">
                          <a:latin typeface="Times New Roman"/>
                          <a:ea typeface="Times New Roman"/>
                          <a:cs typeface="Times New Roman"/>
                          <a:sym typeface="Times New Roman"/>
                        </a:defRPr>
                      </a:pPr>
                      <a:r>
                        <a:t>Vif d’esprit</a:t>
                      </a:r>
                    </a:p>
                  </a:txBody>
                  <a:tcPr marL="50800" marR="50800" marT="50800" marB="50800" horzOverflow="overflow">
                    <a:noFill/>
                  </a:tcPr>
                </a:tc>
                <a:extLst>
                  <a:ext uri="{0D108BD9-81ED-4DB2-BD59-A6C34878D82A}">
                    <a16:rowId xmlns:a16="http://schemas.microsoft.com/office/drawing/2014/main" val="10001"/>
                  </a:ext>
                </a:extLst>
              </a:tr>
            </a:tbl>
          </a:graphicData>
        </a:graphic>
      </p:graphicFrame>
      <p:pic>
        <p:nvPicPr>
          <p:cNvPr id="326" name="Picture 6" descr="Picture 6"/>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327"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1"/>
          <p:cNvSpPr txBox="1">
            <a:spLocks noGrp="1"/>
          </p:cNvSpPr>
          <p:nvPr>
            <p:ph type="title"/>
          </p:nvPr>
        </p:nvSpPr>
        <p:spPr>
          <a:prstGeom prst="rect">
            <a:avLst/>
          </a:prstGeom>
        </p:spPr>
        <p:txBody>
          <a:bodyPr/>
          <a:lstStyle>
            <a:lvl1pPr algn="ctr">
              <a:defRPr sz="5400"/>
            </a:lvl1pPr>
          </a:lstStyle>
          <a:p>
            <a:r>
              <a:t>Qualités et Aptitudes</a:t>
            </a:r>
          </a:p>
        </p:txBody>
      </p:sp>
      <p:sp>
        <p:nvSpPr>
          <p:cNvPr id="330" name="Content Placeholder 2"/>
          <p:cNvSpPr txBox="1">
            <a:spLocks noGrp="1"/>
          </p:cNvSpPr>
          <p:nvPr>
            <p:ph type="body" idx="1"/>
          </p:nvPr>
        </p:nvSpPr>
        <p:spPr>
          <a:prstGeom prst="rect">
            <a:avLst/>
          </a:prstGeom>
        </p:spPr>
        <p:txBody>
          <a:bodyPr/>
          <a:lstStyle/>
          <a:p>
            <a:pPr marL="0" indent="0">
              <a:buSzTx/>
              <a:buNone/>
            </a:pPr>
            <a:r>
              <a:t>En quoi ces qualités dans les capacités et la personnalité sont un avantage en termes de :</a:t>
            </a:r>
          </a:p>
          <a:p>
            <a:pPr>
              <a:defRPr b="1"/>
            </a:pPr>
            <a:r>
              <a:t>Amitiés </a:t>
            </a:r>
            <a:r>
              <a:rPr b="0"/>
              <a:t>et relations</a:t>
            </a:r>
          </a:p>
          <a:p>
            <a:pPr>
              <a:defRPr b="1"/>
            </a:pPr>
            <a:r>
              <a:t>Estime de soi </a:t>
            </a:r>
            <a:r>
              <a:rPr b="0"/>
              <a:t>et identité personnelle</a:t>
            </a:r>
          </a:p>
          <a:p>
            <a:pPr>
              <a:defRPr b="1"/>
            </a:pPr>
            <a:r>
              <a:t>Plaisir </a:t>
            </a:r>
            <a:r>
              <a:rPr b="0"/>
              <a:t>de vivre</a:t>
            </a:r>
          </a:p>
          <a:p>
            <a:pPr>
              <a:defRPr b="1"/>
            </a:pPr>
            <a:r>
              <a:t>Emploi</a:t>
            </a:r>
          </a:p>
        </p:txBody>
      </p:sp>
      <p:pic>
        <p:nvPicPr>
          <p:cNvPr id="331" name="Picture 4" descr="Picture 4"/>
          <p:cNvPicPr>
            <a:picLocks noChangeAspect="1"/>
          </p:cNvPicPr>
          <p:nvPr/>
        </p:nvPicPr>
        <p:blipFill>
          <a:blip r:embed="rId2"/>
          <a:stretch>
            <a:fillRect/>
          </a:stretch>
        </p:blipFill>
        <p:spPr>
          <a:xfrm>
            <a:off x="3491255" y="4629932"/>
            <a:ext cx="5654381" cy="1923960"/>
          </a:xfrm>
          <a:prstGeom prst="rect">
            <a:avLst/>
          </a:prstGeom>
          <a:ln w="12700">
            <a:miter lim="400000"/>
          </a:ln>
        </p:spPr>
      </p:pic>
      <p:pic>
        <p:nvPicPr>
          <p:cNvPr id="332" name="Picture 3" descr="Picture 3"/>
          <p:cNvPicPr>
            <a:picLocks noChangeAspect="1"/>
          </p:cNvPicPr>
          <p:nvPr/>
        </p:nvPicPr>
        <p:blipFill>
          <a:blip r:embed="rId3"/>
          <a:stretch>
            <a:fillRect/>
          </a:stretch>
        </p:blipFill>
        <p:spPr>
          <a:xfrm>
            <a:off x="728416" y="5746039"/>
            <a:ext cx="1286368" cy="695006"/>
          </a:xfrm>
          <a:prstGeom prst="rect">
            <a:avLst/>
          </a:prstGeom>
          <a:ln w="12700">
            <a:miter lim="400000"/>
          </a:ln>
        </p:spPr>
      </p:pic>
      <p:sp>
        <p:nvSpPr>
          <p:cNvPr id="333" name="TextBox 5"/>
          <p:cNvSpPr txBox="1"/>
          <p:nvPr/>
        </p:nvSpPr>
        <p:spPr>
          <a:xfrm>
            <a:off x="5734193" y="6040933"/>
            <a:ext cx="6005583" cy="372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2000" b="1">
                <a:solidFill>
                  <a:srgbClr val="116D6B"/>
                </a:solidFill>
                <a:latin typeface="Times New Roman"/>
                <a:ea typeface="Times New Roman"/>
                <a:cs typeface="Times New Roman"/>
                <a:sym typeface="Times New Roman"/>
              </a:defRPr>
            </a:pPr>
            <a:r>
              <a:t>© </a:t>
            </a:r>
            <a:r>
              <a:rPr sz="1800" b="0"/>
              <a:t>2023 Attwood &amp; Garnett Events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itle 3"/>
          <p:cNvSpPr txBox="1">
            <a:spLocks noGrp="1"/>
          </p:cNvSpPr>
          <p:nvPr>
            <p:ph type="title"/>
          </p:nvPr>
        </p:nvSpPr>
        <p:spPr>
          <a:prstGeom prst="rect">
            <a:avLst/>
          </a:prstGeom>
        </p:spPr>
        <p:txBody>
          <a:bodyPr/>
          <a:lstStyle/>
          <a:p>
            <a:pPr algn="ctr" defTabSz="877822">
              <a:defRPr sz="4200"/>
            </a:pPr>
            <a:r>
              <a:t>Livre "</a:t>
            </a:r>
            <a:r>
              <a:rPr i="1"/>
              <a:t>This is Who I Am" : </a:t>
            </a:r>
            <a:br>
              <a:rPr i="1"/>
            </a:br>
            <a:r>
              <a:t>Qualités de la personnalité et aptitudes</a:t>
            </a:r>
          </a:p>
        </p:txBody>
      </p:sp>
      <p:sp>
        <p:nvSpPr>
          <p:cNvPr id="336" name="Content Placeholder 4"/>
          <p:cNvSpPr txBox="1">
            <a:spLocks noGrp="1"/>
          </p:cNvSpPr>
          <p:nvPr>
            <p:ph type="body" sz="half" idx="1"/>
          </p:nvPr>
        </p:nvSpPr>
        <p:spPr>
          <a:prstGeom prst="rect">
            <a:avLst/>
          </a:prstGeom>
        </p:spPr>
        <p:txBody>
          <a:bodyPr/>
          <a:lstStyle/>
          <a:p>
            <a:pPr marL="0" indent="0">
              <a:lnSpc>
                <a:spcPct val="72000"/>
              </a:lnSpc>
              <a:buSzTx/>
              <a:buNone/>
              <a:defRPr sz="2500" b="1"/>
            </a:pPr>
            <a:r>
              <a:t>Personnalité</a:t>
            </a:r>
          </a:p>
          <a:p>
            <a:pPr>
              <a:lnSpc>
                <a:spcPct val="72000"/>
              </a:lnSpc>
              <a:defRPr sz="2500"/>
            </a:pPr>
            <a:r>
              <a:t>Attentionné</a:t>
            </a:r>
          </a:p>
          <a:p>
            <a:pPr>
              <a:lnSpc>
                <a:spcPct val="72000"/>
              </a:lnSpc>
              <a:defRPr sz="2500"/>
            </a:pPr>
            <a:r>
              <a:t>Bienveillant</a:t>
            </a:r>
          </a:p>
          <a:p>
            <a:pPr>
              <a:lnSpc>
                <a:spcPct val="72000"/>
              </a:lnSpc>
              <a:defRPr sz="2500"/>
            </a:pPr>
            <a:r>
              <a:t>Un ami loyal</a:t>
            </a:r>
          </a:p>
          <a:p>
            <a:pPr>
              <a:lnSpc>
                <a:spcPct val="72000"/>
              </a:lnSpc>
              <a:defRPr sz="2500"/>
            </a:pPr>
            <a:r>
              <a:t>Honnête</a:t>
            </a:r>
          </a:p>
          <a:p>
            <a:pPr>
              <a:lnSpc>
                <a:spcPct val="72000"/>
              </a:lnSpc>
              <a:defRPr sz="2500"/>
            </a:pPr>
            <a:r>
              <a:t>Direct</a:t>
            </a:r>
          </a:p>
          <a:p>
            <a:pPr>
              <a:lnSpc>
                <a:spcPct val="72000"/>
              </a:lnSpc>
              <a:defRPr sz="2500"/>
            </a:pPr>
            <a:r>
              <a:t>Un perfectionniste</a:t>
            </a:r>
          </a:p>
          <a:p>
            <a:pPr>
              <a:lnSpc>
                <a:spcPct val="72000"/>
              </a:lnSpc>
              <a:defRPr sz="2500"/>
            </a:pPr>
            <a:r>
              <a:t>Déterminé</a:t>
            </a:r>
          </a:p>
          <a:p>
            <a:pPr>
              <a:lnSpc>
                <a:spcPct val="72000"/>
              </a:lnSpc>
              <a:defRPr sz="2500"/>
            </a:pPr>
            <a:r>
              <a:t>Courageux</a:t>
            </a:r>
          </a:p>
          <a:p>
            <a:pPr>
              <a:lnSpc>
                <a:spcPct val="72000"/>
              </a:lnSpc>
              <a:defRPr sz="2500"/>
            </a:pPr>
            <a:r>
              <a:t>Drôle</a:t>
            </a:r>
          </a:p>
        </p:txBody>
      </p:sp>
      <p:sp>
        <p:nvSpPr>
          <p:cNvPr id="337" name="Content Placeholder 5"/>
          <p:cNvSpPr txBox="1"/>
          <p:nvPr/>
        </p:nvSpPr>
        <p:spPr>
          <a:xfrm>
            <a:off x="6217920" y="1825625"/>
            <a:ext cx="5090161" cy="4351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72000"/>
              </a:lnSpc>
              <a:spcBef>
                <a:spcPts val="1000"/>
              </a:spcBef>
              <a:defRPr sz="2500" b="1"/>
            </a:pPr>
            <a:r>
              <a:t>Capacités</a:t>
            </a:r>
          </a:p>
          <a:p>
            <a:pPr marL="228600" indent="-228600">
              <a:lnSpc>
                <a:spcPct val="72000"/>
              </a:lnSpc>
              <a:spcBef>
                <a:spcPts val="1000"/>
              </a:spcBef>
              <a:buSzPct val="100000"/>
              <a:buFont typeface="Arial"/>
              <a:buChar char="•"/>
              <a:defRPr sz="2500"/>
            </a:pPr>
            <a:r>
              <a:t>Dessin et art</a:t>
            </a:r>
          </a:p>
          <a:p>
            <a:pPr marL="228600" indent="-228600">
              <a:lnSpc>
                <a:spcPct val="72000"/>
              </a:lnSpc>
              <a:spcBef>
                <a:spcPts val="1000"/>
              </a:spcBef>
              <a:buSzPct val="100000"/>
              <a:buFont typeface="Arial"/>
              <a:buChar char="•"/>
              <a:defRPr sz="2500"/>
            </a:pPr>
            <a:r>
              <a:t>Création de modèles Lego</a:t>
            </a:r>
          </a:p>
          <a:p>
            <a:pPr marL="228600" indent="-228600">
              <a:lnSpc>
                <a:spcPct val="72000"/>
              </a:lnSpc>
              <a:spcBef>
                <a:spcPts val="1000"/>
              </a:spcBef>
              <a:buSzPct val="100000"/>
              <a:buFont typeface="Arial"/>
              <a:buChar char="•"/>
              <a:defRPr sz="2500"/>
            </a:pPr>
            <a:r>
              <a:t>Une mémoire à long terme exceptionnelle</a:t>
            </a:r>
          </a:p>
          <a:p>
            <a:pPr marL="228600" indent="-228600">
              <a:lnSpc>
                <a:spcPct val="72000"/>
              </a:lnSpc>
              <a:spcBef>
                <a:spcPts val="1000"/>
              </a:spcBef>
              <a:buSzPct val="100000"/>
              <a:buFont typeface="Arial"/>
              <a:buChar char="•"/>
              <a:defRPr sz="2500"/>
            </a:pPr>
            <a:r>
              <a:t>Fort en mathématiques</a:t>
            </a:r>
          </a:p>
          <a:p>
            <a:pPr marL="228600" indent="-228600">
              <a:lnSpc>
                <a:spcPct val="72000"/>
              </a:lnSpc>
              <a:spcBef>
                <a:spcPts val="1000"/>
              </a:spcBef>
              <a:buSzPct val="100000"/>
              <a:buFont typeface="Arial"/>
              <a:buChar char="•"/>
              <a:defRPr sz="2500"/>
            </a:pPr>
            <a:r>
              <a:t>Remarque les détails</a:t>
            </a:r>
          </a:p>
          <a:p>
            <a:pPr marL="228600" indent="-228600">
              <a:lnSpc>
                <a:spcPct val="72000"/>
              </a:lnSpc>
              <a:spcBef>
                <a:spcPts val="1000"/>
              </a:spcBef>
              <a:buSzPct val="100000"/>
              <a:buFont typeface="Arial"/>
              <a:buChar char="•"/>
              <a:defRPr sz="2500"/>
            </a:pPr>
            <a:r>
              <a:t>Expert en ......</a:t>
            </a:r>
          </a:p>
        </p:txBody>
      </p:sp>
      <p:pic>
        <p:nvPicPr>
          <p:cNvPr id="338" name="Picture 6" descr="Picture 6"/>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339"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itle 1"/>
          <p:cNvSpPr txBox="1">
            <a:spLocks noGrp="1"/>
          </p:cNvSpPr>
          <p:nvPr>
            <p:ph type="title"/>
          </p:nvPr>
        </p:nvSpPr>
        <p:spPr>
          <a:prstGeom prst="rect">
            <a:avLst/>
          </a:prstGeom>
        </p:spPr>
        <p:txBody>
          <a:bodyPr/>
          <a:lstStyle>
            <a:lvl1pPr algn="ctr" defTabSz="877823">
              <a:defRPr sz="4224"/>
            </a:lvl1pPr>
          </a:lstStyle>
          <a:p>
            <a:r>
              <a:t>Classeur à anneaux ou programme informatique</a:t>
            </a:r>
          </a:p>
        </p:txBody>
      </p:sp>
      <p:sp>
        <p:nvSpPr>
          <p:cNvPr id="342" name="Content Placeholder 3"/>
          <p:cNvSpPr txBox="1">
            <a:spLocks noGrp="1"/>
          </p:cNvSpPr>
          <p:nvPr>
            <p:ph type="body" sz="half" idx="1"/>
          </p:nvPr>
        </p:nvSpPr>
        <p:spPr>
          <a:xfrm>
            <a:off x="6172200" y="1690687"/>
            <a:ext cx="4038600" cy="5050683"/>
          </a:xfrm>
          <a:prstGeom prst="rect">
            <a:avLst/>
          </a:prstGeom>
        </p:spPr>
        <p:txBody>
          <a:bodyPr/>
          <a:lstStyle/>
          <a:p>
            <a:r>
              <a:t>Chaque qualité en haut de la page</a:t>
            </a:r>
          </a:p>
          <a:p>
            <a:r>
              <a:t>Enregistrez des exemples de la manière dont cette qualité s’exprime (un journal).</a:t>
            </a:r>
          </a:p>
          <a:p>
            <a:r>
              <a:t>Photographies, copies des bulletins scolaires et des notes, compliments des amis et de la famille. </a:t>
            </a:r>
          </a:p>
        </p:txBody>
      </p:sp>
      <p:pic>
        <p:nvPicPr>
          <p:cNvPr id="343" name="Picture 4" descr="Picture 4"/>
          <p:cNvPicPr>
            <a:picLocks noChangeAspect="1"/>
          </p:cNvPicPr>
          <p:nvPr/>
        </p:nvPicPr>
        <p:blipFill>
          <a:blip r:embed="rId2"/>
          <a:stretch>
            <a:fillRect/>
          </a:stretch>
        </p:blipFill>
        <p:spPr>
          <a:xfrm>
            <a:off x="985344" y="2448604"/>
            <a:ext cx="4260601" cy="3195452"/>
          </a:xfrm>
          <a:prstGeom prst="rect">
            <a:avLst/>
          </a:prstGeom>
          <a:ln w="12700">
            <a:miter lim="400000"/>
          </a:ln>
        </p:spPr>
      </p:pic>
      <p:pic>
        <p:nvPicPr>
          <p:cNvPr id="344"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45"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6"/>
          <p:cNvSpPr/>
          <p:nvPr/>
        </p:nvSpPr>
        <p:spPr>
          <a:xfrm>
            <a:off x="0" y="3086790"/>
            <a:ext cx="12192000" cy="3771211"/>
          </a:xfrm>
          <a:prstGeom prst="rect">
            <a:avLst/>
          </a:prstGeom>
          <a:solidFill>
            <a:srgbClr val="73287A"/>
          </a:solidFill>
          <a:ln w="25400">
            <a:solidFill>
              <a:srgbClr val="3A5E8A"/>
            </a:solidFill>
          </a:ln>
        </p:spPr>
        <p:txBody>
          <a:bodyPr lIns="45718" tIns="45718" rIns="45718" bIns="45718" anchor="ctr"/>
          <a:lstStyle/>
          <a:p>
            <a:pPr algn="ctr">
              <a:defRPr>
                <a:solidFill>
                  <a:srgbClr val="FFFFFF"/>
                </a:solidFill>
                <a:latin typeface="Palatino Linotype"/>
                <a:ea typeface="Palatino Linotype"/>
                <a:cs typeface="Palatino Linotype"/>
                <a:sym typeface="Palatino Linotype"/>
              </a:defRPr>
            </a:pPr>
            <a:endParaRPr/>
          </a:p>
        </p:txBody>
      </p:sp>
      <p:sp>
        <p:nvSpPr>
          <p:cNvPr id="194" name="Subtitle 2"/>
          <p:cNvSpPr txBox="1">
            <a:spLocks noGrp="1"/>
          </p:cNvSpPr>
          <p:nvPr>
            <p:ph type="body" sz="quarter" idx="1"/>
          </p:nvPr>
        </p:nvSpPr>
        <p:spPr>
          <a:xfrm>
            <a:off x="1091381" y="4527753"/>
            <a:ext cx="10166554" cy="1492979"/>
          </a:xfrm>
          <a:prstGeom prst="rect">
            <a:avLst/>
          </a:prstGeom>
        </p:spPr>
        <p:txBody>
          <a:bodyPr/>
          <a:lstStyle/>
          <a:p>
            <a:pPr>
              <a:defRPr b="1">
                <a:solidFill>
                  <a:srgbClr val="FFFFFF"/>
                </a:solidFill>
              </a:defRPr>
            </a:pPr>
            <a:r>
              <a:t>Professeur Tony Attwood et Dr Michelle Garnett</a:t>
            </a:r>
          </a:p>
          <a:p>
            <a:pPr>
              <a:spcBef>
                <a:spcPts val="500"/>
              </a:spcBef>
              <a:defRPr sz="2400" b="1">
                <a:solidFill>
                  <a:srgbClr val="FFFFFF"/>
                </a:solidFill>
              </a:defRPr>
            </a:pPr>
            <a:r>
              <a:t>Psychologues cliniques</a:t>
            </a:r>
          </a:p>
        </p:txBody>
      </p:sp>
      <p:pic>
        <p:nvPicPr>
          <p:cNvPr id="195" name="Picture 3" descr="Picture 3"/>
          <p:cNvPicPr>
            <a:picLocks noChangeAspect="1"/>
          </p:cNvPicPr>
          <p:nvPr/>
        </p:nvPicPr>
        <p:blipFill>
          <a:blip r:embed="rId2"/>
          <a:stretch>
            <a:fillRect/>
          </a:stretch>
        </p:blipFill>
        <p:spPr>
          <a:xfrm>
            <a:off x="4583831" y="233267"/>
            <a:ext cx="2843810" cy="1426296"/>
          </a:xfrm>
          <a:prstGeom prst="rect">
            <a:avLst/>
          </a:prstGeom>
          <a:ln w="12700">
            <a:miter lim="400000"/>
          </a:ln>
        </p:spPr>
      </p:pic>
      <p:grpSp>
        <p:nvGrpSpPr>
          <p:cNvPr id="198" name="Title 1"/>
          <p:cNvGrpSpPr/>
          <p:nvPr/>
        </p:nvGrpSpPr>
        <p:grpSpPr>
          <a:xfrm>
            <a:off x="0" y="1887614"/>
            <a:ext cx="12192000" cy="1828983"/>
            <a:chOff x="0" y="0"/>
            <a:chExt cx="12192000" cy="1828981"/>
          </a:xfrm>
        </p:grpSpPr>
        <p:sp>
          <p:nvSpPr>
            <p:cNvPr id="196" name="Rectangle"/>
            <p:cNvSpPr/>
            <p:nvPr/>
          </p:nvSpPr>
          <p:spPr>
            <a:xfrm>
              <a:off x="0" y="-1"/>
              <a:ext cx="12192000" cy="1828983"/>
            </a:xfrm>
            <a:prstGeom prst="rect">
              <a:avLst/>
            </a:prstGeom>
            <a:solidFill>
              <a:srgbClr val="036D6A"/>
            </a:solidFill>
            <a:ln w="12700" cap="flat">
              <a:noFill/>
              <a:miter lim="400000"/>
            </a:ln>
            <a:effectLst/>
          </p:spPr>
          <p:txBody>
            <a:bodyPr wrap="square" lIns="45718" tIns="45718" rIns="45718" bIns="45718" numCol="1" anchor="ctr">
              <a:noAutofit/>
            </a:bodyPr>
            <a:lstStyle/>
            <a:p>
              <a:pPr algn="ctr">
                <a:lnSpc>
                  <a:spcPct val="90000"/>
                </a:lnSpc>
                <a:defRPr sz="4400">
                  <a:solidFill>
                    <a:srgbClr val="FFFFFF"/>
                  </a:solidFill>
                  <a:latin typeface="Palatino Linotype"/>
                  <a:ea typeface="Palatino Linotype"/>
                  <a:cs typeface="Palatino Linotype"/>
                  <a:sym typeface="Palatino Linotype"/>
                </a:defRPr>
              </a:pPr>
              <a:endParaRPr/>
            </a:p>
          </p:txBody>
        </p:sp>
        <p:sp>
          <p:nvSpPr>
            <p:cNvPr id="197" name="CBT for Depression…"/>
            <p:cNvSpPr txBox="1"/>
            <p:nvPr/>
          </p:nvSpPr>
          <p:spPr>
            <a:xfrm>
              <a:off x="45718" y="-1"/>
              <a:ext cx="12100563" cy="18289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p>
              <a:pPr algn="ctr">
                <a:lnSpc>
                  <a:spcPct val="90000"/>
                </a:lnSpc>
                <a:defRPr sz="4000" b="1">
                  <a:solidFill>
                    <a:srgbClr val="FFFFFF"/>
                  </a:solidFill>
                  <a:latin typeface="Palatino Linotype"/>
                  <a:ea typeface="Palatino Linotype"/>
                  <a:cs typeface="Palatino Linotype"/>
                  <a:sym typeface="Palatino Linotype"/>
                </a:defRPr>
              </a:pPr>
              <a:r>
                <a:t>TCC pour la dépression</a:t>
              </a:r>
            </a:p>
            <a:p>
              <a:pPr algn="ctr">
                <a:lnSpc>
                  <a:spcPct val="90000"/>
                </a:lnSpc>
                <a:defRPr sz="4000" b="1">
                  <a:solidFill>
                    <a:srgbClr val="FFFFFF"/>
                  </a:solidFill>
                  <a:latin typeface="Palatino Linotype"/>
                  <a:ea typeface="Palatino Linotype"/>
                  <a:cs typeface="Palatino Linotype"/>
                  <a:sym typeface="Palatino Linotype"/>
                </a:defRPr>
              </a:pPr>
              <a:r>
                <a:t>&amp;</a:t>
              </a:r>
            </a:p>
            <a:p>
              <a:pPr algn="ctr">
                <a:lnSpc>
                  <a:spcPct val="90000"/>
                </a:lnSpc>
                <a:defRPr sz="4000" b="1">
                  <a:solidFill>
                    <a:srgbClr val="FFFFFF"/>
                  </a:solidFill>
                  <a:latin typeface="Palatino Linotype"/>
                  <a:ea typeface="Palatino Linotype"/>
                  <a:cs typeface="Palatino Linotype"/>
                  <a:sym typeface="Palatino Linotype"/>
                </a:defRPr>
              </a:pPr>
              <a:r>
                <a:t>L'autisme à l'adolescence</a:t>
              </a:r>
            </a:p>
          </p:txBody>
        </p:sp>
      </p:grpSp>
      <p:sp>
        <p:nvSpPr>
          <p:cNvPr id="199" name="TextBox 7"/>
          <p:cNvSpPr txBox="1"/>
          <p:nvPr/>
        </p:nvSpPr>
        <p:spPr>
          <a:xfrm>
            <a:off x="1749231" y="6146980"/>
            <a:ext cx="3242328"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600">
                <a:solidFill>
                  <a:srgbClr val="FFFFFF"/>
                </a:solidFill>
                <a:latin typeface="Palatino Linotype"/>
                <a:ea typeface="Palatino Linotype"/>
                <a:cs typeface="Palatino Linotype"/>
                <a:sym typeface="Palatino Linotype"/>
              </a:defRPr>
            </a:pPr>
            <a:r>
              <a:t>www.attwoodandgarnettevents.com</a:t>
            </a:r>
          </a:p>
          <a:p>
            <a:pPr>
              <a:defRPr sz="1600">
                <a:solidFill>
                  <a:srgbClr val="FFFFFF"/>
                </a:solidFill>
                <a:latin typeface="Palatino Linotype"/>
                <a:ea typeface="Palatino Linotype"/>
                <a:cs typeface="Palatino Linotype"/>
                <a:sym typeface="Palatino Linotype"/>
              </a:defRPr>
            </a:pPr>
            <a:r>
              <a:t>events@attwoodandgarnettevents.com</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itle 1"/>
          <p:cNvSpPr txBox="1">
            <a:spLocks noGrp="1"/>
          </p:cNvSpPr>
          <p:nvPr>
            <p:ph type="title"/>
          </p:nvPr>
        </p:nvSpPr>
        <p:spPr>
          <a:prstGeom prst="rect">
            <a:avLst/>
          </a:prstGeom>
        </p:spPr>
        <p:txBody>
          <a:bodyPr/>
          <a:lstStyle>
            <a:lvl1pPr algn="ctr" defTabSz="713231">
              <a:defRPr sz="4212"/>
            </a:lvl1pPr>
          </a:lstStyle>
          <a:p>
            <a:r>
              <a:t>Classeur à anneaux ou programme informatique</a:t>
            </a:r>
          </a:p>
        </p:txBody>
      </p:sp>
      <p:pic>
        <p:nvPicPr>
          <p:cNvPr id="348" name="Picture 5" descr="Picture 5"/>
          <p:cNvPicPr>
            <a:picLocks noChangeAspect="1"/>
          </p:cNvPicPr>
          <p:nvPr/>
        </p:nvPicPr>
        <p:blipFill>
          <a:blip r:embed="rId2"/>
          <a:stretch>
            <a:fillRect/>
          </a:stretch>
        </p:blipFill>
        <p:spPr>
          <a:xfrm>
            <a:off x="1272884" y="2373098"/>
            <a:ext cx="3384379" cy="2243990"/>
          </a:xfrm>
          <a:prstGeom prst="rect">
            <a:avLst/>
          </a:prstGeom>
          <a:ln w="12700">
            <a:miter lim="400000"/>
          </a:ln>
        </p:spPr>
      </p:pic>
      <p:sp>
        <p:nvSpPr>
          <p:cNvPr id="349" name="Content Placeholder 3"/>
          <p:cNvSpPr txBox="1">
            <a:spLocks noGrp="1"/>
          </p:cNvSpPr>
          <p:nvPr>
            <p:ph type="body" sz="half" idx="1"/>
          </p:nvPr>
        </p:nvSpPr>
        <p:spPr>
          <a:xfrm>
            <a:off x="5183313" y="1782566"/>
            <a:ext cx="6736937" cy="4958801"/>
          </a:xfrm>
          <a:prstGeom prst="rect">
            <a:avLst/>
          </a:prstGeom>
        </p:spPr>
        <p:txBody>
          <a:bodyPr/>
          <a:lstStyle/>
          <a:p>
            <a:pPr marL="226313" indent="-226313" defTabSz="905255">
              <a:spcBef>
                <a:spcPts val="900"/>
              </a:spcBef>
              <a:defRPr sz="2772"/>
            </a:pPr>
            <a:r>
              <a:t>Qualités d'un héros de la famille ou d'un personnage d'un film ou d'une émission de télévision (par ex, Dr. Who)</a:t>
            </a:r>
          </a:p>
          <a:p>
            <a:pPr marL="226313" indent="-226313" defTabSz="905255">
              <a:spcBef>
                <a:spcPts val="900"/>
              </a:spcBef>
              <a:defRPr sz="2772"/>
            </a:pPr>
            <a:r>
              <a:t>Chaque qualité admirée du héros sur une page</a:t>
            </a:r>
          </a:p>
          <a:p>
            <a:pPr marL="226313" indent="-226313" defTabSz="905255">
              <a:spcBef>
                <a:spcPts val="900"/>
              </a:spcBef>
              <a:defRPr sz="2772"/>
            </a:pPr>
            <a:r>
              <a:t>Ajouter des entrées pendant et après le programme</a:t>
            </a:r>
          </a:p>
          <a:p>
            <a:pPr marL="226313" indent="-226313" defTabSz="905255">
              <a:spcBef>
                <a:spcPts val="900"/>
              </a:spcBef>
              <a:defRPr sz="2772"/>
            </a:pPr>
            <a:r>
              <a:t>Confirmer les progrès vers une personnalité valorisée</a:t>
            </a:r>
          </a:p>
          <a:p>
            <a:pPr marL="226313" indent="-226313" defTabSz="905255">
              <a:spcBef>
                <a:spcPts val="900"/>
              </a:spcBef>
              <a:defRPr sz="2772"/>
            </a:pPr>
            <a:r>
              <a:t>Ce livre est un antidote à la dépression et donne une image positive de soi. </a:t>
            </a:r>
          </a:p>
        </p:txBody>
      </p:sp>
      <p:pic>
        <p:nvPicPr>
          <p:cNvPr id="350" name="Picture 5" descr="Picture 5"/>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51"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itle 4"/>
          <p:cNvSpPr txBox="1">
            <a:spLocks noGrp="1"/>
          </p:cNvSpPr>
          <p:nvPr>
            <p:ph type="title"/>
          </p:nvPr>
        </p:nvSpPr>
        <p:spPr>
          <a:prstGeom prst="rect">
            <a:avLst/>
          </a:prstGeom>
        </p:spPr>
        <p:txBody>
          <a:bodyPr/>
          <a:lstStyle>
            <a:lvl1pPr algn="ctr">
              <a:defRPr sz="5400"/>
            </a:lvl1pPr>
          </a:lstStyle>
          <a:p>
            <a:r>
              <a:t>Un journal des compliments</a:t>
            </a:r>
          </a:p>
        </p:txBody>
      </p:sp>
      <p:sp>
        <p:nvSpPr>
          <p:cNvPr id="354" name="Content Placeholder 5"/>
          <p:cNvSpPr txBox="1">
            <a:spLocks noGrp="1"/>
          </p:cNvSpPr>
          <p:nvPr>
            <p:ph type="body" idx="1"/>
          </p:nvPr>
        </p:nvSpPr>
        <p:spPr>
          <a:prstGeom prst="rect">
            <a:avLst/>
          </a:prstGeom>
        </p:spPr>
        <p:txBody>
          <a:bodyPr/>
          <a:lstStyle/>
          <a:p>
            <a:r>
              <a:t>Donner et recevoir des compliments peut être un excellent moyen de se remonter le moral.</a:t>
            </a:r>
          </a:p>
          <a:p>
            <a:r>
              <a:t>Tout au long du programme, décidez chaque jour de faire deux compliments</a:t>
            </a:r>
          </a:p>
          <a:p>
            <a:r>
              <a:t>Note les compliments reçus et leur effet sur ton humeur.</a:t>
            </a:r>
          </a:p>
        </p:txBody>
      </p:sp>
      <p:pic>
        <p:nvPicPr>
          <p:cNvPr id="355" name="Picture 1" descr="Picture 1"/>
          <p:cNvPicPr>
            <a:picLocks noChangeAspect="1"/>
          </p:cNvPicPr>
          <p:nvPr/>
        </p:nvPicPr>
        <p:blipFill>
          <a:blip r:embed="rId2"/>
          <a:stretch>
            <a:fillRect/>
          </a:stretch>
        </p:blipFill>
        <p:spPr>
          <a:xfrm>
            <a:off x="4331570" y="4464050"/>
            <a:ext cx="2908577" cy="2178624"/>
          </a:xfrm>
          <a:prstGeom prst="rect">
            <a:avLst/>
          </a:prstGeom>
          <a:ln w="12700">
            <a:miter lim="400000"/>
          </a:ln>
        </p:spPr>
      </p:pic>
      <p:pic>
        <p:nvPicPr>
          <p:cNvPr id="356"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57"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1"/>
          <p:cNvSpPr txBox="1">
            <a:spLocks noGrp="1"/>
          </p:cNvSpPr>
          <p:nvPr>
            <p:ph type="title"/>
          </p:nvPr>
        </p:nvSpPr>
        <p:spPr>
          <a:xfrm>
            <a:off x="861797" y="65729"/>
            <a:ext cx="10515601" cy="1325563"/>
          </a:xfrm>
          <a:prstGeom prst="rect">
            <a:avLst/>
          </a:prstGeom>
        </p:spPr>
        <p:txBody>
          <a:bodyPr/>
          <a:lstStyle>
            <a:lvl1pPr algn="ctr">
              <a:defRPr sz="5400"/>
            </a:lvl1pPr>
          </a:lstStyle>
          <a:p>
            <a:r>
              <a:t>Qu'est-ce que la Dépression ?</a:t>
            </a:r>
          </a:p>
        </p:txBody>
      </p:sp>
      <p:sp>
        <p:nvSpPr>
          <p:cNvPr id="360" name="Content Placeholder 2"/>
          <p:cNvSpPr txBox="1">
            <a:spLocks noGrp="1"/>
          </p:cNvSpPr>
          <p:nvPr>
            <p:ph type="body" idx="1"/>
          </p:nvPr>
        </p:nvSpPr>
        <p:spPr>
          <a:xfrm>
            <a:off x="737911" y="2940603"/>
            <a:ext cx="10515601" cy="4351338"/>
          </a:xfrm>
          <a:prstGeom prst="rect">
            <a:avLst/>
          </a:prstGeom>
        </p:spPr>
        <p:txBody>
          <a:bodyPr/>
          <a:lstStyle/>
          <a:p>
            <a:pPr>
              <a:defRPr sz="3000"/>
            </a:pPr>
            <a:r>
              <a:t>Examen de la phase 1 et des projets</a:t>
            </a:r>
          </a:p>
          <a:p>
            <a:pPr>
              <a:defRPr sz="3000"/>
            </a:pPr>
            <a:r>
              <a:t>Améliorer la conscience de soi grâce à l'exercice "</a:t>
            </a:r>
            <a:r>
              <a:rPr i="1"/>
              <a:t>Prendre conscience des cinq sens".</a:t>
            </a:r>
          </a:p>
          <a:p>
            <a:pPr>
              <a:defRPr sz="3000"/>
            </a:pPr>
            <a:r>
              <a:t>Pourquoi te sens-tu et restes-tu déprimé ?</a:t>
            </a:r>
          </a:p>
          <a:p>
            <a:pPr>
              <a:defRPr sz="3000"/>
            </a:pPr>
            <a:r>
              <a:t>Mesurer la dépression</a:t>
            </a:r>
          </a:p>
          <a:p>
            <a:pPr>
              <a:defRPr sz="3000"/>
            </a:pPr>
            <a:r>
              <a:t>Comptabilité énergétique personnelle</a:t>
            </a:r>
          </a:p>
        </p:txBody>
      </p:sp>
      <p:pic>
        <p:nvPicPr>
          <p:cNvPr id="361" name="Picture 3" descr="Picture 3"/>
          <p:cNvPicPr>
            <a:picLocks noChangeAspect="1"/>
          </p:cNvPicPr>
          <p:nvPr/>
        </p:nvPicPr>
        <p:blipFill>
          <a:blip r:embed="rId2"/>
          <a:stretch>
            <a:fillRect/>
          </a:stretch>
        </p:blipFill>
        <p:spPr>
          <a:xfrm>
            <a:off x="4830073" y="1173761"/>
            <a:ext cx="2331275" cy="1549311"/>
          </a:xfrm>
          <a:prstGeom prst="rect">
            <a:avLst/>
          </a:prstGeom>
          <a:ln w="12700">
            <a:miter lim="400000"/>
          </a:ln>
        </p:spPr>
      </p:pic>
      <p:pic>
        <p:nvPicPr>
          <p:cNvPr id="362" name="Picture 8" descr="Picture 8"/>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63" name="TextBox 9"/>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itle 1"/>
          <p:cNvSpPr txBox="1">
            <a:spLocks noGrp="1"/>
          </p:cNvSpPr>
          <p:nvPr>
            <p:ph type="title"/>
          </p:nvPr>
        </p:nvSpPr>
        <p:spPr>
          <a:prstGeom prst="rect">
            <a:avLst/>
          </a:prstGeom>
        </p:spPr>
        <p:txBody>
          <a:bodyPr/>
          <a:lstStyle>
            <a:lvl1pPr algn="ctr" defTabSz="887149">
              <a:defRPr sz="4214"/>
            </a:lvl1pPr>
          </a:lstStyle>
          <a:p>
            <a:r>
              <a:t>Raisons personnelles de se sentir triste ou déprimé(e)</a:t>
            </a:r>
          </a:p>
        </p:txBody>
      </p:sp>
      <p:sp>
        <p:nvSpPr>
          <p:cNvPr id="366" name="Content Placeholder 2"/>
          <p:cNvSpPr txBox="1">
            <a:spLocks noGrp="1"/>
          </p:cNvSpPr>
          <p:nvPr>
            <p:ph type="body" idx="1"/>
          </p:nvPr>
        </p:nvSpPr>
        <p:spPr>
          <a:xfrm>
            <a:off x="838198" y="1825625"/>
            <a:ext cx="10751547" cy="4745936"/>
          </a:xfrm>
          <a:prstGeom prst="rect">
            <a:avLst/>
          </a:prstGeom>
        </p:spPr>
        <p:txBody>
          <a:bodyPr/>
          <a:lstStyle/>
          <a:p>
            <a:pPr marL="0" indent="0">
              <a:buSzTx/>
              <a:buNone/>
              <a:defRPr sz="3200"/>
            </a:pPr>
            <a:r>
              <a:t>À l'aide de la liste des raisons de se sentir déprimé figurant dans le questionnaire sur la dépression, choisissez les </a:t>
            </a:r>
            <a:r>
              <a:rPr b="1"/>
              <a:t>cinq raisons les plus importantes </a:t>
            </a:r>
            <a:r>
              <a:t>de vous sentir triste selon vous </a:t>
            </a:r>
          </a:p>
          <a:p>
            <a:pPr marL="0" indent="0">
              <a:buSzTx/>
              <a:buNone/>
              <a:defRPr sz="3200"/>
            </a:pPr>
            <a:r>
              <a:t>Mesurez la puissance de chacune en utilisant un </a:t>
            </a:r>
            <a:r>
              <a:rPr b="1"/>
              <a:t>calcul de pourcentage, par </a:t>
            </a:r>
            <a:r>
              <a:t>ex. </a:t>
            </a:r>
          </a:p>
          <a:p>
            <a:pPr marL="0" indent="0">
              <a:buSzTx/>
              <a:buNone/>
              <a:defRPr sz="3200"/>
            </a:pPr>
            <a:r>
              <a:t>1. Sentiment d'épuisement dû à une anxiété constante 40%</a:t>
            </a:r>
          </a:p>
          <a:p>
            <a:pPr marL="0" indent="0">
              <a:buSzTx/>
              <a:buNone/>
              <a:defRPr sz="3200"/>
            </a:pPr>
            <a:r>
              <a:t>2. Être victime de harcèlement 25% </a:t>
            </a:r>
          </a:p>
        </p:txBody>
      </p:sp>
      <p:pic>
        <p:nvPicPr>
          <p:cNvPr id="367" name="Picture 5" descr="Picture 5"/>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368"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a:spLocks noGrp="1"/>
          </p:cNvSpPr>
          <p:nvPr>
            <p:ph type="title"/>
          </p:nvPr>
        </p:nvSpPr>
        <p:spPr>
          <a:prstGeom prst="rect">
            <a:avLst/>
          </a:prstGeom>
        </p:spPr>
        <p:txBody>
          <a:bodyPr/>
          <a:lstStyle>
            <a:lvl1pPr algn="ctr" defTabSz="877822">
              <a:defRPr sz="4200"/>
            </a:lvl1pPr>
          </a:lstStyle>
          <a:p>
            <a:r>
              <a:t>Étape 2 : Raisons personnelles de se sentir triste ou déprimé(e)</a:t>
            </a:r>
          </a:p>
        </p:txBody>
      </p:sp>
      <p:sp>
        <p:nvSpPr>
          <p:cNvPr id="371" name="Content Placeholder 2"/>
          <p:cNvSpPr txBox="1">
            <a:spLocks noGrp="1"/>
          </p:cNvSpPr>
          <p:nvPr>
            <p:ph type="body" idx="1"/>
          </p:nvPr>
        </p:nvSpPr>
        <p:spPr>
          <a:xfrm>
            <a:off x="838198" y="1825625"/>
            <a:ext cx="10751547" cy="4745936"/>
          </a:xfrm>
          <a:prstGeom prst="rect">
            <a:avLst/>
          </a:prstGeom>
        </p:spPr>
        <p:txBody>
          <a:bodyPr/>
          <a:lstStyle/>
          <a:p>
            <a:pPr marL="0" indent="0">
              <a:buSzTx/>
              <a:buNone/>
              <a:defRPr sz="3200"/>
            </a:pPr>
            <a:r>
              <a:t>3. Sentiment de solitude 20%</a:t>
            </a:r>
          </a:p>
          <a:p>
            <a:pPr marL="0" indent="0">
              <a:buSzTx/>
              <a:buNone/>
              <a:defRPr sz="3200"/>
            </a:pPr>
            <a:r>
              <a:t>4. Sensible à la souffrance des autres 10%</a:t>
            </a:r>
          </a:p>
          <a:p>
            <a:pPr marL="0" indent="0">
              <a:buSzTx/>
              <a:buNone/>
              <a:defRPr sz="3200"/>
            </a:pPr>
            <a:r>
              <a:t>5. Ne pas être compris par les parents 5%</a:t>
            </a:r>
          </a:p>
          <a:p>
            <a:pPr marL="0" indent="0">
              <a:buSzTx/>
              <a:buNone/>
              <a:defRPr sz="3200"/>
            </a:pPr>
            <a:r>
              <a:t>Cela permet de "pondérer" les principales raisons personnelles et de mettre l'accent sur le programme et les activités.</a:t>
            </a:r>
          </a:p>
        </p:txBody>
      </p:sp>
      <p:pic>
        <p:nvPicPr>
          <p:cNvPr id="372" name="Picture 2" descr="Picture 2"/>
          <p:cNvPicPr>
            <a:picLocks noChangeAspect="1"/>
          </p:cNvPicPr>
          <p:nvPr/>
        </p:nvPicPr>
        <p:blipFill>
          <a:blip r:embed="rId2"/>
          <a:stretch>
            <a:fillRect/>
          </a:stretch>
        </p:blipFill>
        <p:spPr>
          <a:xfrm>
            <a:off x="4583014" y="4631240"/>
            <a:ext cx="2577951" cy="2075260"/>
          </a:xfrm>
          <a:prstGeom prst="rect">
            <a:avLst/>
          </a:prstGeom>
          <a:ln w="12700">
            <a:miter lim="400000"/>
          </a:ln>
        </p:spPr>
      </p:pic>
      <p:pic>
        <p:nvPicPr>
          <p:cNvPr id="373" name="Picture 5" descr="Picture 5"/>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74"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1"/>
          <p:cNvSpPr txBox="1">
            <a:spLocks noGrp="1"/>
          </p:cNvSpPr>
          <p:nvPr>
            <p:ph type="title"/>
          </p:nvPr>
        </p:nvSpPr>
        <p:spPr>
          <a:prstGeom prst="rect">
            <a:avLst/>
          </a:prstGeom>
        </p:spPr>
        <p:txBody>
          <a:bodyPr/>
          <a:lstStyle>
            <a:lvl1pPr algn="ctr">
              <a:defRPr sz="5400"/>
            </a:lvl1pPr>
          </a:lstStyle>
          <a:p>
            <a:r>
              <a:t>Qu'est-ce que la dépression ?</a:t>
            </a:r>
          </a:p>
        </p:txBody>
      </p:sp>
      <p:sp>
        <p:nvSpPr>
          <p:cNvPr id="377" name="Content Placeholder 2"/>
          <p:cNvSpPr txBox="1">
            <a:spLocks noGrp="1"/>
          </p:cNvSpPr>
          <p:nvPr>
            <p:ph type="body" idx="1"/>
          </p:nvPr>
        </p:nvSpPr>
        <p:spPr>
          <a:xfrm>
            <a:off x="838199" y="1690688"/>
            <a:ext cx="7275726" cy="4974517"/>
          </a:xfrm>
          <a:prstGeom prst="rect">
            <a:avLst/>
          </a:prstGeom>
        </p:spPr>
        <p:txBody>
          <a:bodyPr/>
          <a:lstStyle/>
          <a:p>
            <a:pPr marL="0" indent="0">
              <a:buSzTx/>
              <a:buNone/>
              <a:defRPr sz="3200"/>
            </a:pPr>
            <a:r>
              <a:t>Comportements associés à la dépression tels que :</a:t>
            </a:r>
          </a:p>
          <a:p>
            <a:pPr>
              <a:defRPr sz="3200" b="1"/>
            </a:pPr>
            <a:r>
              <a:t>Une morosité </a:t>
            </a:r>
            <a:r>
              <a:rPr b="0"/>
              <a:t>qui ne vous ressemble pas, </a:t>
            </a:r>
          </a:p>
          <a:p>
            <a:pPr>
              <a:defRPr sz="3200" b="1"/>
            </a:pPr>
            <a:r>
              <a:t>Retrait social </a:t>
            </a:r>
            <a:r>
              <a:rPr b="0"/>
              <a:t>(éloignement des amis et de la famille) </a:t>
            </a:r>
          </a:p>
          <a:p>
            <a:pPr>
              <a:defRPr sz="3200" b="1"/>
            </a:pPr>
            <a:r>
              <a:t>Perte d'intérêt </a:t>
            </a:r>
            <a:r>
              <a:rPr b="0"/>
              <a:t>pour des activités auparavant sources de plaisir</a:t>
            </a:r>
          </a:p>
          <a:p>
            <a:pPr>
              <a:defRPr sz="3200"/>
            </a:pPr>
            <a:r>
              <a:t>Se sentir </a:t>
            </a:r>
            <a:r>
              <a:rPr b="1"/>
              <a:t>vide </a:t>
            </a:r>
          </a:p>
        </p:txBody>
      </p:sp>
      <p:pic>
        <p:nvPicPr>
          <p:cNvPr id="378" name="Picture 3" descr="Picture 3"/>
          <p:cNvPicPr>
            <a:picLocks noChangeAspect="1"/>
          </p:cNvPicPr>
          <p:nvPr/>
        </p:nvPicPr>
        <p:blipFill>
          <a:blip r:embed="rId2"/>
          <a:stretch>
            <a:fillRect/>
          </a:stretch>
        </p:blipFill>
        <p:spPr>
          <a:xfrm>
            <a:off x="8603383" y="2030702"/>
            <a:ext cx="3005590" cy="3889586"/>
          </a:xfrm>
          <a:prstGeom prst="rect">
            <a:avLst/>
          </a:prstGeom>
          <a:ln w="12700">
            <a:miter lim="400000"/>
          </a:ln>
        </p:spPr>
      </p:pic>
      <p:pic>
        <p:nvPicPr>
          <p:cNvPr id="379"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80"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itle 1"/>
          <p:cNvSpPr txBox="1">
            <a:spLocks noGrp="1"/>
          </p:cNvSpPr>
          <p:nvPr>
            <p:ph type="title"/>
          </p:nvPr>
        </p:nvSpPr>
        <p:spPr>
          <a:xfrm>
            <a:off x="838200" y="71918"/>
            <a:ext cx="10515600" cy="1155845"/>
          </a:xfrm>
          <a:prstGeom prst="rect">
            <a:avLst/>
          </a:prstGeom>
        </p:spPr>
        <p:txBody>
          <a:bodyPr/>
          <a:lstStyle>
            <a:lvl1pPr algn="ctr">
              <a:defRPr sz="5400"/>
            </a:lvl1pPr>
          </a:lstStyle>
          <a:p>
            <a:r>
              <a:t>Qu'est-ce que la dépression ?</a:t>
            </a:r>
          </a:p>
        </p:txBody>
      </p:sp>
      <p:sp>
        <p:nvSpPr>
          <p:cNvPr id="383" name="Content Placeholder 2"/>
          <p:cNvSpPr txBox="1">
            <a:spLocks noGrp="1"/>
          </p:cNvSpPr>
          <p:nvPr>
            <p:ph type="body" idx="1"/>
          </p:nvPr>
        </p:nvSpPr>
        <p:spPr>
          <a:xfrm>
            <a:off x="838199" y="1644230"/>
            <a:ext cx="10761327" cy="4304873"/>
          </a:xfrm>
          <a:prstGeom prst="rect">
            <a:avLst/>
          </a:prstGeom>
        </p:spPr>
        <p:txBody>
          <a:bodyPr/>
          <a:lstStyle/>
          <a:p>
            <a:pPr>
              <a:defRPr sz="3200" b="1"/>
            </a:pPr>
            <a:r>
              <a:t>Autocritique</a:t>
            </a:r>
          </a:p>
          <a:p>
            <a:pPr>
              <a:defRPr sz="3200" b="1"/>
            </a:pPr>
            <a:r>
              <a:t>Apathie</a:t>
            </a:r>
          </a:p>
          <a:p>
            <a:pPr>
              <a:defRPr sz="3200" b="1"/>
            </a:pPr>
            <a:r>
              <a:t>Ralentissement des </a:t>
            </a:r>
            <a:r>
              <a:rPr b="0"/>
              <a:t>pensées et des actions</a:t>
            </a:r>
          </a:p>
          <a:p>
            <a:pPr marL="0" indent="0">
              <a:buSzTx/>
              <a:buNone/>
              <a:defRPr sz="3200"/>
            </a:pPr>
            <a:r>
              <a:t>Ce sont des signes avant-coureurs de la présence et de l'aggravation d'une dépression.</a:t>
            </a:r>
          </a:p>
          <a:p>
            <a:pPr marL="0" indent="0">
              <a:buSzTx/>
              <a:buNone/>
              <a:defRPr sz="3200"/>
            </a:pPr>
            <a:r>
              <a:t>Il peut également y avoir des </a:t>
            </a:r>
            <a:r>
              <a:rPr b="1"/>
              <a:t>signes particuliers </a:t>
            </a:r>
            <a:r>
              <a:t>reconnus par les parents et les amis, comme des sujets de conversation ou se remémorer des souvenirs spécifiques.</a:t>
            </a:r>
          </a:p>
        </p:txBody>
      </p:sp>
      <p:pic>
        <p:nvPicPr>
          <p:cNvPr id="384" name="Picture 3" descr="Picture 3"/>
          <p:cNvPicPr>
            <a:picLocks noChangeAspect="1"/>
          </p:cNvPicPr>
          <p:nvPr/>
        </p:nvPicPr>
        <p:blipFill>
          <a:blip r:embed="rId2"/>
          <a:stretch>
            <a:fillRect/>
          </a:stretch>
        </p:blipFill>
        <p:spPr>
          <a:xfrm>
            <a:off x="8861762" y="1039800"/>
            <a:ext cx="2492040" cy="1869030"/>
          </a:xfrm>
          <a:prstGeom prst="rect">
            <a:avLst/>
          </a:prstGeom>
          <a:ln w="12700">
            <a:miter lim="400000"/>
          </a:ln>
        </p:spPr>
      </p:pic>
      <p:pic>
        <p:nvPicPr>
          <p:cNvPr id="385"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86"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lstStyle>
            <a:lvl1pPr algn="ctr">
              <a:defRPr sz="5400"/>
            </a:lvl1pPr>
          </a:lstStyle>
          <a:p>
            <a:r>
              <a:t>Mesurer la dépression</a:t>
            </a:r>
          </a:p>
        </p:txBody>
      </p:sp>
      <p:sp>
        <p:nvSpPr>
          <p:cNvPr id="389" name="Content Placeholder 2"/>
          <p:cNvSpPr txBox="1">
            <a:spLocks noGrp="1"/>
          </p:cNvSpPr>
          <p:nvPr>
            <p:ph type="body" idx="1"/>
          </p:nvPr>
        </p:nvSpPr>
        <p:spPr>
          <a:xfrm>
            <a:off x="838200" y="1825625"/>
            <a:ext cx="9202502" cy="4351338"/>
          </a:xfrm>
          <a:prstGeom prst="rect">
            <a:avLst/>
          </a:prstGeom>
        </p:spPr>
        <p:txBody>
          <a:bodyPr/>
          <a:lstStyle/>
          <a:p>
            <a:pPr>
              <a:defRPr sz="3200"/>
            </a:pPr>
            <a:r>
              <a:t>Concept d'un thermomètre pour mesurer la </a:t>
            </a:r>
            <a:r>
              <a:rPr b="1"/>
              <a:t>"température" </a:t>
            </a:r>
            <a:r>
              <a:t>ou la profondeur de la dépression.</a:t>
            </a:r>
          </a:p>
          <a:p>
            <a:pPr>
              <a:defRPr sz="3200"/>
            </a:pPr>
            <a:r>
              <a:t>Les </a:t>
            </a:r>
            <a:r>
              <a:rPr b="1"/>
              <a:t>signes personnels à chaque niveau </a:t>
            </a:r>
          </a:p>
          <a:p>
            <a:pPr>
              <a:defRPr sz="3200"/>
            </a:pPr>
            <a:r>
              <a:t>À gauche du thermomètre, les mots permettant de décrire le niveau d'intensité (alexithymie)</a:t>
            </a:r>
          </a:p>
          <a:p>
            <a:pPr>
              <a:defRPr sz="3200"/>
            </a:pPr>
            <a:r>
              <a:t>A droite, les raisons de chaque niveau</a:t>
            </a:r>
          </a:p>
          <a:p>
            <a:pPr>
              <a:defRPr sz="3200"/>
            </a:pPr>
            <a:r>
              <a:t>Différentes stratégies peuvent fonctionner à différents niveaux de dépression</a:t>
            </a:r>
          </a:p>
        </p:txBody>
      </p:sp>
      <p:pic>
        <p:nvPicPr>
          <p:cNvPr id="390" name="Picture 3" descr="Picture 3"/>
          <p:cNvPicPr>
            <a:picLocks noChangeAspect="1"/>
          </p:cNvPicPr>
          <p:nvPr/>
        </p:nvPicPr>
        <p:blipFill>
          <a:blip r:embed="rId2"/>
          <a:stretch>
            <a:fillRect/>
          </a:stretch>
        </p:blipFill>
        <p:spPr>
          <a:xfrm>
            <a:off x="10164936" y="970698"/>
            <a:ext cx="1482679" cy="5300570"/>
          </a:xfrm>
          <a:prstGeom prst="rect">
            <a:avLst/>
          </a:prstGeom>
          <a:ln w="12700">
            <a:miter lim="400000"/>
          </a:ln>
        </p:spPr>
      </p:pic>
      <p:pic>
        <p:nvPicPr>
          <p:cNvPr id="391"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92"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838200" y="154113"/>
            <a:ext cx="10515600" cy="1099334"/>
          </a:xfrm>
          <a:prstGeom prst="rect">
            <a:avLst/>
          </a:prstGeom>
        </p:spPr>
        <p:txBody>
          <a:bodyPr/>
          <a:lstStyle>
            <a:lvl1pPr algn="ctr">
              <a:defRPr sz="5400"/>
            </a:lvl1pPr>
          </a:lstStyle>
          <a:p>
            <a:r>
              <a:t>Comptabilité énergétique</a:t>
            </a:r>
          </a:p>
        </p:txBody>
      </p:sp>
      <p:sp>
        <p:nvSpPr>
          <p:cNvPr id="395" name="Content Placeholder 2"/>
          <p:cNvSpPr txBox="1">
            <a:spLocks noGrp="1"/>
          </p:cNvSpPr>
          <p:nvPr>
            <p:ph type="body" sz="half" idx="1"/>
          </p:nvPr>
        </p:nvSpPr>
        <p:spPr>
          <a:xfrm>
            <a:off x="1098303" y="3284789"/>
            <a:ext cx="10515601" cy="3080785"/>
          </a:xfrm>
          <a:prstGeom prst="rect">
            <a:avLst/>
          </a:prstGeom>
        </p:spPr>
        <p:txBody>
          <a:bodyPr/>
          <a:lstStyle/>
          <a:p>
            <a:pPr marL="226313" indent="-226313" defTabSz="905255">
              <a:lnSpc>
                <a:spcPct val="81000"/>
              </a:lnSpc>
              <a:spcBef>
                <a:spcPts val="900"/>
              </a:spcBef>
              <a:defRPr sz="2772"/>
            </a:pPr>
            <a:r>
              <a:t>Maja Toudal : Concept d'un </a:t>
            </a:r>
            <a:r>
              <a:rPr b="1"/>
              <a:t>compte bancaire énergétique</a:t>
            </a:r>
          </a:p>
          <a:p>
            <a:pPr marL="226313" indent="-226313" defTabSz="905255">
              <a:lnSpc>
                <a:spcPct val="81000"/>
              </a:lnSpc>
              <a:spcBef>
                <a:spcPts val="900"/>
              </a:spcBef>
              <a:defRPr sz="2772" b="1"/>
            </a:pPr>
            <a:r>
              <a:t>Retraits et dépôts </a:t>
            </a:r>
            <a:r>
              <a:rPr b="0"/>
              <a:t>d'énergie tout au long de la journée</a:t>
            </a:r>
          </a:p>
          <a:p>
            <a:pPr marL="226313" indent="-226313" defTabSz="905255">
              <a:lnSpc>
                <a:spcPct val="81000"/>
              </a:lnSpc>
              <a:spcBef>
                <a:spcPts val="900"/>
              </a:spcBef>
              <a:defRPr sz="2772"/>
            </a:pPr>
            <a:r>
              <a:t>Risque d'</a:t>
            </a:r>
            <a:r>
              <a:rPr b="1"/>
              <a:t>épuisement énergétique </a:t>
            </a:r>
            <a:r>
              <a:t>menant à la dépression</a:t>
            </a:r>
          </a:p>
          <a:p>
            <a:pPr marL="226313" indent="-226313" defTabSz="905255">
              <a:lnSpc>
                <a:spcPct val="81000"/>
              </a:lnSpc>
              <a:spcBef>
                <a:spcPts val="900"/>
              </a:spcBef>
              <a:defRPr sz="2772"/>
            </a:pPr>
            <a:r>
              <a:t>L'épuisement énergétique est une cause majeure de dépression chez les personnes autistes.</a:t>
            </a:r>
          </a:p>
          <a:p>
            <a:pPr marL="226313" indent="-226313" defTabSz="905255">
              <a:lnSpc>
                <a:spcPct val="81000"/>
              </a:lnSpc>
              <a:spcBef>
                <a:spcPts val="900"/>
              </a:spcBef>
              <a:defRPr sz="2772" i="1"/>
            </a:pPr>
            <a:r>
              <a:t>Lorsque je suis épuisé émotionnellement, j'ai besoin de me déconnecter pour prendre soin de moi.</a:t>
            </a:r>
          </a:p>
        </p:txBody>
      </p:sp>
      <p:pic>
        <p:nvPicPr>
          <p:cNvPr id="396" name="Picture 3" descr="Picture 3"/>
          <p:cNvPicPr>
            <a:picLocks noChangeAspect="1"/>
          </p:cNvPicPr>
          <p:nvPr/>
        </p:nvPicPr>
        <p:blipFill>
          <a:blip r:embed="rId2"/>
          <a:stretch>
            <a:fillRect/>
          </a:stretch>
        </p:blipFill>
        <p:spPr>
          <a:xfrm>
            <a:off x="4594757" y="1167539"/>
            <a:ext cx="3002486" cy="1989723"/>
          </a:xfrm>
          <a:prstGeom prst="rect">
            <a:avLst/>
          </a:prstGeom>
          <a:ln w="12700">
            <a:miter lim="400000"/>
          </a:ln>
        </p:spPr>
      </p:pic>
      <p:pic>
        <p:nvPicPr>
          <p:cNvPr id="397"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398"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itle 3"/>
          <p:cNvSpPr txBox="1">
            <a:spLocks noGrp="1"/>
          </p:cNvSpPr>
          <p:nvPr>
            <p:ph type="title"/>
          </p:nvPr>
        </p:nvSpPr>
        <p:spPr>
          <a:xfrm>
            <a:off x="838200" y="179054"/>
            <a:ext cx="10515600" cy="751873"/>
          </a:xfrm>
          <a:prstGeom prst="rect">
            <a:avLst/>
          </a:prstGeom>
        </p:spPr>
        <p:txBody>
          <a:bodyPr/>
          <a:lstStyle>
            <a:lvl1pPr algn="ctr">
              <a:defRPr sz="4000"/>
            </a:lvl1pPr>
          </a:lstStyle>
          <a:p>
            <a:r>
              <a:t>Compte bancaire Énergie: Retraits et dépôts</a:t>
            </a:r>
          </a:p>
        </p:txBody>
      </p:sp>
      <p:sp>
        <p:nvSpPr>
          <p:cNvPr id="401" name="Content Placeholder 4"/>
          <p:cNvSpPr txBox="1">
            <a:spLocks noGrp="1"/>
          </p:cNvSpPr>
          <p:nvPr>
            <p:ph type="body" sz="half" idx="1"/>
          </p:nvPr>
        </p:nvSpPr>
        <p:spPr>
          <a:xfrm>
            <a:off x="1161042" y="1013551"/>
            <a:ext cx="5353280" cy="5785971"/>
          </a:xfrm>
          <a:prstGeom prst="rect">
            <a:avLst/>
          </a:prstGeom>
        </p:spPr>
        <p:txBody>
          <a:bodyPr/>
          <a:lstStyle/>
          <a:p>
            <a:pPr marL="0" indent="0">
              <a:lnSpc>
                <a:spcPct val="72000"/>
              </a:lnSpc>
              <a:buSzTx/>
              <a:buNone/>
              <a:defRPr sz="2700" b="1"/>
            </a:pPr>
            <a:r>
              <a:t>Retrait</a:t>
            </a:r>
            <a:endParaRPr sz="2100"/>
          </a:p>
          <a:p>
            <a:pPr>
              <a:lnSpc>
                <a:spcPct val="72000"/>
              </a:lnSpc>
              <a:defRPr sz="2100"/>
            </a:pPr>
            <a:r>
              <a:t>Socialisation</a:t>
            </a:r>
          </a:p>
          <a:p>
            <a:pPr>
              <a:lnSpc>
                <a:spcPct val="72000"/>
              </a:lnSpc>
              <a:defRPr sz="2100"/>
            </a:pPr>
            <a:r>
              <a:t>Changement</a:t>
            </a:r>
          </a:p>
          <a:p>
            <a:pPr>
              <a:lnSpc>
                <a:spcPct val="72000"/>
              </a:lnSpc>
              <a:defRPr sz="2100"/>
            </a:pPr>
            <a:r>
              <a:t>Faire une erreur</a:t>
            </a:r>
          </a:p>
          <a:p>
            <a:pPr>
              <a:lnSpc>
                <a:spcPct val="72000"/>
              </a:lnSpc>
              <a:defRPr sz="2100"/>
            </a:pPr>
            <a:r>
              <a:t>Sensibilité sensorielle</a:t>
            </a:r>
          </a:p>
          <a:p>
            <a:pPr>
              <a:lnSpc>
                <a:spcPct val="72000"/>
              </a:lnSpc>
              <a:defRPr sz="2100"/>
            </a:pPr>
            <a:r>
              <a:t>Aptitudes à la vie quotidienne</a:t>
            </a:r>
          </a:p>
          <a:p>
            <a:pPr>
              <a:lnSpc>
                <a:spcPct val="72000"/>
              </a:lnSpc>
              <a:defRPr sz="2100"/>
            </a:pPr>
            <a:r>
              <a:t>Faire face à l'anxiété</a:t>
            </a:r>
          </a:p>
          <a:p>
            <a:pPr>
              <a:lnSpc>
                <a:spcPct val="72000"/>
              </a:lnSpc>
              <a:defRPr sz="2100"/>
            </a:pPr>
            <a:r>
              <a:t>Sur-analyse des performances sociales</a:t>
            </a:r>
          </a:p>
          <a:p>
            <a:pPr>
              <a:lnSpc>
                <a:spcPct val="72000"/>
              </a:lnSpc>
              <a:defRPr sz="2100"/>
            </a:pPr>
            <a:r>
              <a:t>Sensibilité aux humeurs d'autrui</a:t>
            </a:r>
          </a:p>
          <a:p>
            <a:pPr>
              <a:lnSpc>
                <a:spcPct val="72000"/>
              </a:lnSpc>
              <a:defRPr sz="2100"/>
            </a:pPr>
            <a:r>
              <a:t>Être taquiné ou exclu</a:t>
            </a:r>
          </a:p>
          <a:p>
            <a:pPr>
              <a:lnSpc>
                <a:spcPct val="72000"/>
              </a:lnSpc>
              <a:defRPr sz="2100"/>
            </a:pPr>
            <a:r>
              <a:t>Foule</a:t>
            </a:r>
          </a:p>
          <a:p>
            <a:pPr>
              <a:lnSpc>
                <a:spcPct val="72000"/>
              </a:lnSpc>
              <a:defRPr sz="2100"/>
            </a:pPr>
            <a:r>
              <a:t>Agences gouvernementales</a:t>
            </a:r>
          </a:p>
          <a:p>
            <a:pPr>
              <a:lnSpc>
                <a:spcPct val="72000"/>
              </a:lnSpc>
              <a:defRPr sz="2100"/>
            </a:pPr>
            <a:r>
              <a:t>Forme du corps</a:t>
            </a:r>
          </a:p>
          <a:p>
            <a:pPr>
              <a:lnSpc>
                <a:spcPct val="72000"/>
              </a:lnSpc>
              <a:defRPr sz="2100"/>
            </a:pPr>
            <a:r>
              <a:t>Perception de l'injustice</a:t>
            </a:r>
          </a:p>
          <a:p>
            <a:pPr>
              <a:lnSpc>
                <a:spcPct val="72000"/>
              </a:lnSpc>
              <a:defRPr sz="2100"/>
            </a:pPr>
            <a:r>
              <a:t>Certaines personnes</a:t>
            </a:r>
          </a:p>
        </p:txBody>
      </p:sp>
      <p:sp>
        <p:nvSpPr>
          <p:cNvPr id="402" name="Content Placeholder 5"/>
          <p:cNvSpPr txBox="1"/>
          <p:nvPr/>
        </p:nvSpPr>
        <p:spPr>
          <a:xfrm>
            <a:off x="6001108" y="1065880"/>
            <a:ext cx="5265514" cy="5681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72000"/>
              </a:lnSpc>
              <a:spcBef>
                <a:spcPts val="1000"/>
              </a:spcBef>
              <a:defRPr sz="2700" b="1"/>
            </a:pPr>
            <a:r>
              <a:t>Dépôt</a:t>
            </a:r>
            <a:endParaRPr sz="2100"/>
          </a:p>
          <a:p>
            <a:pPr marL="228600" indent="-228600">
              <a:lnSpc>
                <a:spcPct val="72000"/>
              </a:lnSpc>
              <a:spcBef>
                <a:spcPts val="1000"/>
              </a:spcBef>
              <a:buSzPct val="100000"/>
              <a:buFont typeface="Arial"/>
              <a:buChar char="•"/>
              <a:defRPr sz="2100"/>
            </a:pPr>
            <a:r>
              <a:t>Solitude</a:t>
            </a:r>
          </a:p>
          <a:p>
            <a:pPr marL="228600" indent="-228600">
              <a:lnSpc>
                <a:spcPct val="72000"/>
              </a:lnSpc>
              <a:spcBef>
                <a:spcPts val="1000"/>
              </a:spcBef>
              <a:buSzPct val="100000"/>
              <a:buFont typeface="Arial"/>
              <a:buChar char="•"/>
              <a:defRPr sz="2100"/>
            </a:pPr>
            <a:r>
              <a:t>Intérêt particulier</a:t>
            </a:r>
          </a:p>
          <a:p>
            <a:pPr marL="228600" indent="-228600">
              <a:lnSpc>
                <a:spcPct val="72000"/>
              </a:lnSpc>
              <a:spcBef>
                <a:spcPts val="1000"/>
              </a:spcBef>
              <a:buSzPct val="100000"/>
              <a:buFont typeface="Arial"/>
              <a:buChar char="•"/>
              <a:defRPr sz="2100"/>
            </a:pPr>
            <a:r>
              <a:t>Activité physique</a:t>
            </a:r>
          </a:p>
          <a:p>
            <a:pPr marL="228600" indent="-228600">
              <a:lnSpc>
                <a:spcPct val="72000"/>
              </a:lnSpc>
              <a:spcBef>
                <a:spcPts val="1000"/>
              </a:spcBef>
              <a:buSzPct val="100000"/>
              <a:buFont typeface="Arial"/>
              <a:buChar char="•"/>
              <a:defRPr sz="2100"/>
            </a:pPr>
            <a:r>
              <a:t>Animaux et nature</a:t>
            </a:r>
          </a:p>
          <a:p>
            <a:pPr marL="228600" indent="-228600">
              <a:lnSpc>
                <a:spcPct val="72000"/>
              </a:lnSpc>
              <a:spcBef>
                <a:spcPts val="1000"/>
              </a:spcBef>
              <a:buSzPct val="100000"/>
              <a:buFont typeface="Arial"/>
              <a:buChar char="•"/>
              <a:defRPr sz="2100"/>
            </a:pPr>
            <a:r>
              <a:t>Jeux sur ordinateur</a:t>
            </a:r>
          </a:p>
          <a:p>
            <a:pPr marL="228600" indent="-228600">
              <a:lnSpc>
                <a:spcPct val="72000"/>
              </a:lnSpc>
              <a:spcBef>
                <a:spcPts val="1000"/>
              </a:spcBef>
              <a:buSzPct val="100000"/>
              <a:buFont typeface="Arial"/>
              <a:buChar char="•"/>
              <a:defRPr sz="2100"/>
            </a:pPr>
            <a:r>
              <a:t>Méditation</a:t>
            </a:r>
          </a:p>
          <a:p>
            <a:pPr marL="228600" indent="-228600">
              <a:lnSpc>
                <a:spcPct val="72000"/>
              </a:lnSpc>
              <a:spcBef>
                <a:spcPts val="1000"/>
              </a:spcBef>
              <a:buSzPct val="100000"/>
              <a:buFont typeface="Arial"/>
              <a:buChar char="•"/>
              <a:defRPr sz="2100"/>
            </a:pPr>
            <a:r>
              <a:t>S'occuper des autres</a:t>
            </a:r>
          </a:p>
          <a:p>
            <a:pPr marL="228600" indent="-228600">
              <a:lnSpc>
                <a:spcPct val="72000"/>
              </a:lnSpc>
              <a:spcBef>
                <a:spcPts val="1000"/>
              </a:spcBef>
              <a:buSzPct val="100000"/>
              <a:buFont typeface="Arial"/>
              <a:buChar char="•"/>
              <a:defRPr sz="2100"/>
            </a:pPr>
            <a:r>
              <a:t>Nutrition</a:t>
            </a:r>
          </a:p>
          <a:p>
            <a:pPr marL="228600" indent="-228600">
              <a:lnSpc>
                <a:spcPct val="72000"/>
              </a:lnSpc>
              <a:spcBef>
                <a:spcPts val="1000"/>
              </a:spcBef>
              <a:buSzPct val="100000"/>
              <a:buFont typeface="Arial"/>
              <a:buChar char="•"/>
              <a:defRPr sz="2100"/>
            </a:pPr>
            <a:r>
              <a:t>Sommeil</a:t>
            </a:r>
          </a:p>
          <a:p>
            <a:pPr marL="228600" indent="-228600">
              <a:lnSpc>
                <a:spcPct val="72000"/>
              </a:lnSpc>
              <a:spcBef>
                <a:spcPts val="1000"/>
              </a:spcBef>
              <a:buSzPct val="100000"/>
              <a:buFont typeface="Arial"/>
              <a:buChar char="•"/>
              <a:defRPr sz="2100"/>
            </a:pPr>
            <a:r>
              <a:t>Lire les livres de Harry Potter</a:t>
            </a:r>
          </a:p>
          <a:p>
            <a:pPr marL="228600" indent="-228600">
              <a:lnSpc>
                <a:spcPct val="72000"/>
              </a:lnSpc>
              <a:spcBef>
                <a:spcPts val="1000"/>
              </a:spcBef>
              <a:buSzPct val="100000"/>
              <a:buFont typeface="Arial"/>
              <a:buChar char="•"/>
              <a:defRPr sz="2100"/>
            </a:pPr>
            <a:r>
              <a:t>Journée de vacances pour la santé mentale</a:t>
            </a:r>
          </a:p>
          <a:p>
            <a:pPr marL="228600" indent="-228600">
              <a:lnSpc>
                <a:spcPct val="72000"/>
              </a:lnSpc>
              <a:spcBef>
                <a:spcPts val="1000"/>
              </a:spcBef>
              <a:buSzPct val="100000"/>
              <a:buFont typeface="Arial"/>
              <a:buChar char="•"/>
              <a:defRPr sz="2100"/>
            </a:pPr>
            <a:r>
              <a:t>Informations sur Internet</a:t>
            </a:r>
          </a:p>
          <a:p>
            <a:pPr marL="228600" indent="-228600">
              <a:lnSpc>
                <a:spcPct val="72000"/>
              </a:lnSpc>
              <a:spcBef>
                <a:spcPts val="1000"/>
              </a:spcBef>
              <a:buSzPct val="100000"/>
              <a:buFont typeface="Arial"/>
              <a:buChar char="•"/>
              <a:defRPr sz="2100"/>
            </a:pPr>
            <a:r>
              <a:t>Être avec des animaux de compagnie</a:t>
            </a:r>
          </a:p>
          <a:p>
            <a:pPr marL="228600" indent="-228600">
              <a:lnSpc>
                <a:spcPct val="72000"/>
              </a:lnSpc>
              <a:spcBef>
                <a:spcPts val="1000"/>
              </a:spcBef>
              <a:buSzPct val="100000"/>
              <a:buFont typeface="Arial"/>
              <a:buChar char="•"/>
              <a:defRPr sz="2100"/>
            </a:pPr>
            <a:r>
              <a:t>Certaines personnes</a:t>
            </a:r>
          </a:p>
        </p:txBody>
      </p:sp>
      <p:pic>
        <p:nvPicPr>
          <p:cNvPr id="403" name="Picture 6" descr="Picture 6"/>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404"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itle 1"/>
          <p:cNvSpPr txBox="1">
            <a:spLocks noGrp="1"/>
          </p:cNvSpPr>
          <p:nvPr>
            <p:ph type="title"/>
          </p:nvPr>
        </p:nvSpPr>
        <p:spPr>
          <a:xfrm>
            <a:off x="1524000" y="-368633"/>
            <a:ext cx="9144000" cy="2387601"/>
          </a:xfrm>
          <a:prstGeom prst="rect">
            <a:avLst/>
          </a:prstGeom>
        </p:spPr>
        <p:txBody>
          <a:bodyPr/>
          <a:lstStyle>
            <a:lvl1pPr>
              <a:defRPr i="1"/>
            </a:lvl1pPr>
          </a:lstStyle>
          <a:p>
            <a:r>
              <a:t>Explorer la dépression et vaincre le blues</a:t>
            </a:r>
          </a:p>
        </p:txBody>
      </p:sp>
      <p:sp>
        <p:nvSpPr>
          <p:cNvPr id="202" name="Subtitle 2"/>
          <p:cNvSpPr txBox="1">
            <a:spLocks noGrp="1"/>
          </p:cNvSpPr>
          <p:nvPr>
            <p:ph type="body" sz="quarter" idx="1"/>
          </p:nvPr>
        </p:nvSpPr>
        <p:spPr>
          <a:xfrm>
            <a:off x="1524000" y="3602037"/>
            <a:ext cx="9144000" cy="1655762"/>
          </a:xfrm>
          <a:prstGeom prst="rect">
            <a:avLst/>
          </a:prstGeom>
        </p:spPr>
        <p:txBody>
          <a:bodyPr/>
          <a:lstStyle/>
          <a:p>
            <a:endParaRPr/>
          </a:p>
        </p:txBody>
      </p:sp>
      <p:pic>
        <p:nvPicPr>
          <p:cNvPr id="203" name="Picture 3" descr="Picture 3"/>
          <p:cNvPicPr>
            <a:picLocks noChangeAspect="1"/>
          </p:cNvPicPr>
          <p:nvPr/>
        </p:nvPicPr>
        <p:blipFill>
          <a:blip r:embed="rId2"/>
          <a:stretch>
            <a:fillRect/>
          </a:stretch>
        </p:blipFill>
        <p:spPr>
          <a:xfrm>
            <a:off x="4419905" y="2180917"/>
            <a:ext cx="3100030" cy="4359417"/>
          </a:xfrm>
          <a:prstGeom prst="rect">
            <a:avLst/>
          </a:prstGeom>
          <a:ln w="12700">
            <a:miter lim="400000"/>
          </a:ln>
        </p:spPr>
      </p:pic>
      <p:pic>
        <p:nvPicPr>
          <p:cNvPr id="204" name="Picture 5" descr="Picture 5"/>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205"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4"/>
          <p:cNvSpPr txBox="1">
            <a:spLocks noGrp="1"/>
          </p:cNvSpPr>
          <p:nvPr>
            <p:ph type="title"/>
          </p:nvPr>
        </p:nvSpPr>
        <p:spPr>
          <a:prstGeom prst="rect">
            <a:avLst/>
          </a:prstGeom>
        </p:spPr>
        <p:txBody>
          <a:bodyPr/>
          <a:lstStyle>
            <a:lvl1pPr algn="ctr"/>
          </a:lstStyle>
          <a:p>
            <a:r>
              <a:t>Comptabilité énergétique</a:t>
            </a:r>
          </a:p>
        </p:txBody>
      </p:sp>
      <p:sp>
        <p:nvSpPr>
          <p:cNvPr id="407" name="Content Placeholder 5"/>
          <p:cNvSpPr txBox="1">
            <a:spLocks noGrp="1"/>
          </p:cNvSpPr>
          <p:nvPr>
            <p:ph type="body" idx="1"/>
          </p:nvPr>
        </p:nvSpPr>
        <p:spPr>
          <a:prstGeom prst="rect">
            <a:avLst/>
          </a:prstGeom>
        </p:spPr>
        <p:txBody>
          <a:bodyPr/>
          <a:lstStyle/>
          <a:p>
            <a:pPr marL="0" indent="0">
              <a:buSzTx/>
              <a:buNone/>
              <a:defRPr b="1"/>
            </a:pPr>
            <a:r>
              <a:t>Monnaie</a:t>
            </a:r>
            <a:r>
              <a:rPr b="0"/>
              <a:t>: mesure numérique ou valeur de l'intensité d'une activité ou d'une expérience qui draine ou recharge l'énergie d'un jour à l'autre. </a:t>
            </a:r>
          </a:p>
          <a:p>
            <a:pPr marL="0" indent="0">
              <a:buSzTx/>
              <a:buNone/>
              <a:defRPr b="1"/>
            </a:pPr>
            <a:r>
              <a:t>Fourchette d'énergie </a:t>
            </a:r>
            <a:r>
              <a:rPr b="0"/>
              <a:t>notée de 1 à 100 pour chaque activité ou expérience dans les colonnes de retrait ou de dépôt. </a:t>
            </a:r>
          </a:p>
          <a:p>
            <a:pPr marL="0" indent="0">
              <a:buSzTx/>
              <a:buNone/>
            </a:pPr>
            <a:r>
              <a:t>Certains jours, la socialisation peut drainer l'énergie à une valeur d'environ 20, mais d'autres jours, elle peut atteindre 100.</a:t>
            </a:r>
          </a:p>
        </p:txBody>
      </p:sp>
      <p:pic>
        <p:nvPicPr>
          <p:cNvPr id="408" name="Picture 1" descr="Picture 1"/>
          <p:cNvPicPr>
            <a:picLocks noChangeAspect="1"/>
          </p:cNvPicPr>
          <p:nvPr/>
        </p:nvPicPr>
        <p:blipFill>
          <a:blip r:embed="rId2"/>
          <a:stretch>
            <a:fillRect/>
          </a:stretch>
        </p:blipFill>
        <p:spPr>
          <a:xfrm>
            <a:off x="4086623" y="4619195"/>
            <a:ext cx="3779106" cy="2082875"/>
          </a:xfrm>
          <a:prstGeom prst="rect">
            <a:avLst/>
          </a:prstGeom>
          <a:ln w="12700">
            <a:miter lim="400000"/>
          </a:ln>
        </p:spPr>
      </p:pic>
      <p:pic>
        <p:nvPicPr>
          <p:cNvPr id="409"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10"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2" name="Content Placeholder 3"/>
          <p:cNvGraphicFramePr/>
          <p:nvPr/>
        </p:nvGraphicFramePr>
        <p:xfrm>
          <a:off x="2279575" y="116632"/>
          <a:ext cx="7620205" cy="6248943"/>
        </p:xfrm>
        <a:graphic>
          <a:graphicData uri="http://schemas.openxmlformats.org/drawingml/2006/table">
            <a:tbl>
              <a:tblPr firstRow="1">
                <a:tableStyleId>{4C3C2611-4C71-4FC5-86AE-919BDF0F9419}</a:tableStyleId>
              </a:tblPr>
              <a:tblGrid>
                <a:gridCol w="2302900">
                  <a:extLst>
                    <a:ext uri="{9D8B030D-6E8A-4147-A177-3AD203B41FA5}">
                      <a16:colId xmlns:a16="http://schemas.microsoft.com/office/drawing/2014/main" val="20000"/>
                    </a:ext>
                  </a:extLst>
                </a:gridCol>
                <a:gridCol w="1507202">
                  <a:extLst>
                    <a:ext uri="{9D8B030D-6E8A-4147-A177-3AD203B41FA5}">
                      <a16:colId xmlns:a16="http://schemas.microsoft.com/office/drawing/2014/main" val="20001"/>
                    </a:ext>
                  </a:extLst>
                </a:gridCol>
                <a:gridCol w="2302900">
                  <a:extLst>
                    <a:ext uri="{9D8B030D-6E8A-4147-A177-3AD203B41FA5}">
                      <a16:colId xmlns:a16="http://schemas.microsoft.com/office/drawing/2014/main" val="20002"/>
                    </a:ext>
                  </a:extLst>
                </a:gridCol>
                <a:gridCol w="1507202">
                  <a:extLst>
                    <a:ext uri="{9D8B030D-6E8A-4147-A177-3AD203B41FA5}">
                      <a16:colId xmlns:a16="http://schemas.microsoft.com/office/drawing/2014/main" val="20003"/>
                    </a:ext>
                  </a:extLst>
                </a:gridCol>
              </a:tblGrid>
              <a:tr h="1320297">
                <a:tc gridSpan="4">
                  <a:txBody>
                    <a:bodyPr/>
                    <a:lstStyle/>
                    <a:p>
                      <a:pPr algn="ctr">
                        <a:lnSpc>
                          <a:spcPct val="115000"/>
                        </a:lnSpc>
                        <a:defRPr sz="1600">
                          <a:solidFill>
                            <a:srgbClr val="000000"/>
                          </a:solidFill>
                          <a:latin typeface="Times New Roman"/>
                          <a:ea typeface="Times New Roman"/>
                          <a:cs typeface="Times New Roman"/>
                          <a:sym typeface="Times New Roman"/>
                        </a:defRPr>
                      </a:pPr>
                      <a:br/>
                      <a:r>
                        <a:rPr sz="4000" b="0">
                          <a:latin typeface="+mn-lt"/>
                          <a:ea typeface="+mn-ea"/>
                          <a:cs typeface="+mn-cs"/>
                          <a:sym typeface="Calibri"/>
                        </a:rPr>
                        <a:t>Formulaire de</a:t>
                      </a:r>
                      <a:r>
                        <a:rPr sz="4000">
                          <a:latin typeface="+mn-lt"/>
                          <a:ea typeface="+mn-ea"/>
                          <a:cs typeface="+mn-cs"/>
                          <a:sym typeface="Calibri"/>
                        </a:rPr>
                        <a:t> compte d'énergie quotidienne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2F2F2"/>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38009">
                <a:tc gridSpan="2">
                  <a:txBody>
                    <a:bodyPr/>
                    <a:lstStyle/>
                    <a:p>
                      <a:pPr algn="ctr">
                        <a:lnSpc>
                          <a:spcPct val="115000"/>
                        </a:lnSpc>
                        <a:defRPr sz="1800"/>
                      </a:pPr>
                      <a:r>
                        <a:rPr sz="2800">
                          <a:latin typeface="Times New Roman"/>
                          <a:ea typeface="Times New Roman"/>
                          <a:cs typeface="Times New Roman"/>
                          <a:sym typeface="Times New Roman"/>
                        </a:rPr>
                        <a:t>Retraits d'argent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6DDE8"/>
                    </a:solidFill>
                  </a:tcPr>
                </a:tc>
                <a:tc hMerge="1">
                  <a:txBody>
                    <a:bodyPr/>
                    <a:lstStyle/>
                    <a:p>
                      <a:endParaRPr lang="fr-FR"/>
                    </a:p>
                  </a:txBody>
                  <a:tcPr/>
                </a:tc>
                <a:tc gridSpan="2">
                  <a:txBody>
                    <a:bodyPr/>
                    <a:lstStyle/>
                    <a:p>
                      <a:pPr algn="ctr">
                        <a:lnSpc>
                          <a:spcPct val="115000"/>
                        </a:lnSpc>
                        <a:defRPr sz="1800"/>
                      </a:pPr>
                      <a:r>
                        <a:rPr sz="2800">
                          <a:latin typeface="Times New Roman"/>
                          <a:ea typeface="Times New Roman"/>
                          <a:cs typeface="Times New Roman"/>
                          <a:sym typeface="Times New Roman"/>
                        </a:rPr>
                        <a:t>Dépôts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B6DDE8"/>
                    </a:solidFill>
                  </a:tcPr>
                </a:tc>
                <a:tc hMerge="1">
                  <a:txBody>
                    <a:bodyPr/>
                    <a:lstStyle/>
                    <a:p>
                      <a:endParaRPr lang="fr-FR"/>
                    </a:p>
                  </a:txBody>
                  <a:tcPr/>
                </a:tc>
                <a:extLst>
                  <a:ext uri="{0D108BD9-81ED-4DB2-BD59-A6C34878D82A}">
                    <a16:rowId xmlns:a16="http://schemas.microsoft.com/office/drawing/2014/main" val="10001"/>
                  </a:ext>
                </a:extLst>
              </a:tr>
              <a:tr h="656296">
                <a:tc>
                  <a:txBody>
                    <a:bodyPr/>
                    <a:lstStyle/>
                    <a:p>
                      <a:pPr algn="ctr">
                        <a:lnSpc>
                          <a:spcPct val="115000"/>
                        </a:lnSpc>
                        <a:defRPr sz="1800"/>
                      </a:pPr>
                      <a:r>
                        <a:rPr sz="2000">
                          <a:latin typeface="Times New Roman"/>
                          <a:ea typeface="Times New Roman"/>
                          <a:cs typeface="Times New Roman"/>
                          <a:sym typeface="Times New Roman"/>
                        </a:rPr>
                        <a:t>Activité/Expérience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DAEEF3"/>
                    </a:solidFill>
                  </a:tcPr>
                </a:tc>
                <a:tc>
                  <a:txBody>
                    <a:bodyPr/>
                    <a:lstStyle/>
                    <a:p>
                      <a:pPr algn="ctr">
                        <a:lnSpc>
                          <a:spcPct val="115000"/>
                        </a:lnSpc>
                        <a:defRPr sz="1800"/>
                      </a:pPr>
                      <a:r>
                        <a:rPr sz="1400">
                          <a:latin typeface="Times New Roman"/>
                          <a:ea typeface="Times New Roman"/>
                          <a:cs typeface="Times New Roman"/>
                          <a:sym typeface="Times New Roman"/>
                        </a:rPr>
                        <a:t>(0-100)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DAEEF3"/>
                    </a:solidFill>
                  </a:tcPr>
                </a:tc>
                <a:tc>
                  <a:txBody>
                    <a:bodyPr/>
                    <a:lstStyle/>
                    <a:p>
                      <a:pPr algn="ctr">
                        <a:lnSpc>
                          <a:spcPct val="115000"/>
                        </a:lnSpc>
                        <a:defRPr sz="1800"/>
                      </a:pPr>
                      <a:r>
                        <a:rPr sz="2000">
                          <a:latin typeface="Times New Roman"/>
                          <a:ea typeface="Times New Roman"/>
                          <a:cs typeface="Times New Roman"/>
                          <a:sym typeface="Times New Roman"/>
                        </a:rPr>
                        <a:t>Activité/Expérience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DAEEF3"/>
                    </a:solidFill>
                  </a:tcPr>
                </a:tc>
                <a:tc>
                  <a:txBody>
                    <a:bodyPr/>
                    <a:lstStyle/>
                    <a:p>
                      <a:pPr algn="ctr">
                        <a:lnSpc>
                          <a:spcPct val="115000"/>
                        </a:lnSpc>
                        <a:defRPr sz="1800"/>
                      </a:pPr>
                      <a:r>
                        <a:rPr sz="1400">
                          <a:latin typeface="Times New Roman"/>
                          <a:ea typeface="Times New Roman"/>
                          <a:cs typeface="Times New Roman"/>
                          <a:sym typeface="Times New Roman"/>
                        </a:rPr>
                        <a:t>(0-100)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DAEEF3"/>
                    </a:solidFill>
                  </a:tcPr>
                </a:tc>
                <a:extLst>
                  <a:ext uri="{0D108BD9-81ED-4DB2-BD59-A6C34878D82A}">
                    <a16:rowId xmlns:a16="http://schemas.microsoft.com/office/drawing/2014/main" val="10002"/>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8"/>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9"/>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0"/>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1"/>
                  </a:ext>
                </a:extLst>
              </a:tr>
              <a:tr h="383434">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a:pPr>
                      <a:r>
                        <a:rPr sz="1600" b="1">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2"/>
                  </a:ext>
                </a:extLst>
              </a:tr>
            </a:tbl>
          </a:graphicData>
        </a:graphic>
      </p:graphicFrame>
      <p:pic>
        <p:nvPicPr>
          <p:cNvPr id="413" name="Picture 5" descr="Picture 5"/>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414"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itle 3"/>
          <p:cNvSpPr txBox="1">
            <a:spLocks noGrp="1"/>
          </p:cNvSpPr>
          <p:nvPr>
            <p:ph type="title"/>
          </p:nvPr>
        </p:nvSpPr>
        <p:spPr>
          <a:xfrm>
            <a:off x="839787" y="365125"/>
            <a:ext cx="10515601" cy="1325563"/>
          </a:xfrm>
          <a:prstGeom prst="rect">
            <a:avLst/>
          </a:prstGeom>
        </p:spPr>
        <p:txBody>
          <a:bodyPr>
            <a:normAutofit fontScale="90000"/>
          </a:bodyPr>
          <a:lstStyle/>
          <a:p>
            <a:pPr algn="ctr" defTabSz="850391">
              <a:defRPr sz="4092"/>
            </a:pPr>
            <a:r>
              <a:t>Fourchette d'épuisement et de recharge de l'énergie : </a:t>
            </a:r>
            <a:r>
              <a:rPr sz="3348"/>
              <a:t>Fille de 15 ans atteinte du syndrome d'Asperger</a:t>
            </a:r>
          </a:p>
        </p:txBody>
      </p:sp>
      <p:sp>
        <p:nvSpPr>
          <p:cNvPr id="417" name="Text Placeholder 4"/>
          <p:cNvSpPr txBox="1">
            <a:spLocks noGrp="1"/>
          </p:cNvSpPr>
          <p:nvPr>
            <p:ph type="body" sz="quarter" idx="1"/>
          </p:nvPr>
        </p:nvSpPr>
        <p:spPr>
          <a:xfrm>
            <a:off x="839787" y="1681163"/>
            <a:ext cx="5157788" cy="823914"/>
          </a:xfrm>
          <a:prstGeom prst="rect">
            <a:avLst/>
          </a:prstGeom>
        </p:spPr>
        <p:txBody>
          <a:bodyPr/>
          <a:lstStyle>
            <a:lvl1pPr>
              <a:defRPr sz="3600"/>
            </a:lvl1pPr>
          </a:lstStyle>
          <a:p>
            <a:r>
              <a:t>Retraits </a:t>
            </a:r>
          </a:p>
        </p:txBody>
      </p:sp>
      <p:sp>
        <p:nvSpPr>
          <p:cNvPr id="418" name="Content Placeholder 5"/>
          <p:cNvSpPr txBox="1"/>
          <p:nvPr/>
        </p:nvSpPr>
        <p:spPr>
          <a:xfrm>
            <a:off x="885506" y="2505075"/>
            <a:ext cx="5066350" cy="3684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17170" indent="-217170" defTabSz="868680">
              <a:lnSpc>
                <a:spcPct val="90000"/>
              </a:lnSpc>
              <a:spcBef>
                <a:spcPts val="900"/>
              </a:spcBef>
              <a:buSzPct val="100000"/>
              <a:buFont typeface="Arial"/>
              <a:buChar char="•"/>
              <a:defRPr sz="2660"/>
            </a:pPr>
            <a:r>
              <a:t>En retard à l'école 10-40</a:t>
            </a:r>
          </a:p>
          <a:p>
            <a:pPr marL="217170" indent="-217170" defTabSz="868680">
              <a:lnSpc>
                <a:spcPct val="90000"/>
              </a:lnSpc>
              <a:spcBef>
                <a:spcPts val="900"/>
              </a:spcBef>
              <a:buSzPct val="100000"/>
              <a:buFont typeface="Arial"/>
              <a:buChar char="•"/>
              <a:defRPr sz="2660"/>
            </a:pPr>
            <a:r>
              <a:t>Foule de 20 à 60 personnes</a:t>
            </a:r>
          </a:p>
          <a:p>
            <a:pPr marL="217170" indent="-217170" defTabSz="868680">
              <a:lnSpc>
                <a:spcPct val="90000"/>
              </a:lnSpc>
              <a:spcBef>
                <a:spcPts val="900"/>
              </a:spcBef>
              <a:buSzPct val="100000"/>
              <a:buFont typeface="Arial"/>
              <a:buChar char="•"/>
              <a:defRPr sz="2660"/>
            </a:pPr>
            <a:r>
              <a:t>Maman est grincheuse 30-100</a:t>
            </a:r>
          </a:p>
          <a:p>
            <a:pPr marL="217170" indent="-217170" defTabSz="868680">
              <a:lnSpc>
                <a:spcPct val="90000"/>
              </a:lnSpc>
              <a:spcBef>
                <a:spcPts val="900"/>
              </a:spcBef>
              <a:buSzPct val="100000"/>
              <a:buFont typeface="Arial"/>
              <a:buChar char="•"/>
              <a:defRPr sz="2660"/>
            </a:pPr>
            <a:r>
              <a:t>Les amis ne sont pas gentils entre eux 20-30</a:t>
            </a:r>
          </a:p>
          <a:p>
            <a:pPr marL="217170" indent="-217170" defTabSz="868680">
              <a:lnSpc>
                <a:spcPct val="90000"/>
              </a:lnSpc>
              <a:spcBef>
                <a:spcPts val="900"/>
              </a:spcBef>
              <a:buSzPct val="100000"/>
              <a:buFont typeface="Arial"/>
              <a:buChar char="•"/>
              <a:defRPr sz="2660"/>
            </a:pPr>
            <a:r>
              <a:t>Problèmes personnels des amis 20-90</a:t>
            </a:r>
          </a:p>
          <a:p>
            <a:pPr marL="217170" indent="-217170" defTabSz="868680">
              <a:lnSpc>
                <a:spcPct val="90000"/>
              </a:lnSpc>
              <a:spcBef>
                <a:spcPts val="900"/>
              </a:spcBef>
              <a:buSzPct val="100000"/>
              <a:buFont typeface="Arial"/>
              <a:buChar char="•"/>
              <a:defRPr sz="2660"/>
            </a:pPr>
            <a:r>
              <a:t>Bruit en classe 20-30</a:t>
            </a:r>
          </a:p>
        </p:txBody>
      </p:sp>
      <p:sp>
        <p:nvSpPr>
          <p:cNvPr id="419" name="Text Placeholder 6"/>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90000"/>
              </a:lnSpc>
              <a:spcBef>
                <a:spcPts val="1000"/>
              </a:spcBef>
              <a:buSzTx/>
              <a:buNone/>
              <a:defRPr sz="3600" b="1">
                <a:latin typeface="+mn-lt"/>
                <a:ea typeface="+mn-ea"/>
                <a:cs typeface="+mn-cs"/>
                <a:sym typeface="Calibri"/>
              </a:defRPr>
            </a:lvl1pPr>
          </a:lstStyle>
          <a:p>
            <a:r>
              <a:t>Dépôts</a:t>
            </a:r>
          </a:p>
        </p:txBody>
      </p:sp>
      <p:sp>
        <p:nvSpPr>
          <p:cNvPr id="420" name="Content Placeholder 7"/>
          <p:cNvSpPr txBox="1"/>
          <p:nvPr/>
        </p:nvSpPr>
        <p:spPr>
          <a:xfrm>
            <a:off x="6217920" y="2505075"/>
            <a:ext cx="5091749" cy="3684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90000"/>
              </a:lnSpc>
              <a:spcBef>
                <a:spcPts val="1000"/>
              </a:spcBef>
              <a:buSzPct val="100000"/>
              <a:buFont typeface="Arial"/>
              <a:buChar char="•"/>
              <a:defRPr sz="2800"/>
            </a:pPr>
            <a:r>
              <a:t>Lire Harry Potter 30-80</a:t>
            </a:r>
          </a:p>
          <a:p>
            <a:pPr marL="228600" indent="-228600">
              <a:lnSpc>
                <a:spcPct val="90000"/>
              </a:lnSpc>
              <a:spcBef>
                <a:spcPts val="1000"/>
              </a:spcBef>
              <a:buSzPct val="100000"/>
              <a:buFont typeface="Arial"/>
              <a:buChar char="•"/>
              <a:defRPr sz="2800"/>
            </a:pPr>
            <a:r>
              <a:t>Danse libre dans la chambre 30-50</a:t>
            </a:r>
          </a:p>
          <a:p>
            <a:pPr marL="228600" indent="-228600">
              <a:lnSpc>
                <a:spcPct val="90000"/>
              </a:lnSpc>
              <a:spcBef>
                <a:spcPts val="1000"/>
              </a:spcBef>
              <a:buSzPct val="100000"/>
              <a:buFont typeface="Arial"/>
              <a:buChar char="•"/>
              <a:defRPr sz="2800"/>
            </a:pPr>
            <a:r>
              <a:t>Parler aux garçons à l'école 10-30</a:t>
            </a:r>
          </a:p>
          <a:p>
            <a:pPr marL="228600" indent="-228600">
              <a:lnSpc>
                <a:spcPct val="90000"/>
              </a:lnSpc>
              <a:spcBef>
                <a:spcPts val="1000"/>
              </a:spcBef>
              <a:buSzPct val="100000"/>
              <a:buFont typeface="Arial"/>
              <a:buChar char="•"/>
              <a:defRPr sz="2800"/>
            </a:pPr>
            <a:r>
              <a:t>Temps calme dans la chambre 20-80</a:t>
            </a:r>
          </a:p>
        </p:txBody>
      </p:sp>
      <p:pic>
        <p:nvPicPr>
          <p:cNvPr id="421" name="Picture 8" descr="Picture 8"/>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422" name="TextBox 9"/>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Title 1"/>
          <p:cNvSpPr txBox="1">
            <a:spLocks noGrp="1"/>
          </p:cNvSpPr>
          <p:nvPr>
            <p:ph type="title"/>
          </p:nvPr>
        </p:nvSpPr>
        <p:spPr>
          <a:prstGeom prst="rect">
            <a:avLst/>
          </a:prstGeom>
        </p:spPr>
        <p:txBody>
          <a:bodyPr/>
          <a:lstStyle>
            <a:lvl1pPr algn="ctr"/>
          </a:lstStyle>
          <a:p>
            <a:r>
              <a:t>Équilibrer les comptes</a:t>
            </a:r>
          </a:p>
        </p:txBody>
      </p:sp>
      <p:sp>
        <p:nvSpPr>
          <p:cNvPr id="425" name="Content Placeholder 2"/>
          <p:cNvSpPr txBox="1">
            <a:spLocks noGrp="1"/>
          </p:cNvSpPr>
          <p:nvPr>
            <p:ph type="body" idx="1"/>
          </p:nvPr>
        </p:nvSpPr>
        <p:spPr>
          <a:prstGeom prst="rect">
            <a:avLst/>
          </a:prstGeom>
        </p:spPr>
        <p:txBody>
          <a:bodyPr/>
          <a:lstStyle/>
          <a:p>
            <a:r>
              <a:t>Additionnez toutes les valeurs numériques de chacune des deux colonnes pour voir si le solde de la banque d'énergie à la fin de la journée est </a:t>
            </a:r>
            <a:r>
              <a:rPr b="1"/>
              <a:t>débiteur ou créditeur.</a:t>
            </a:r>
          </a:p>
          <a:p>
            <a:r>
              <a:t>Si nécessaire, planifiez des activités plus énergisantes pour le jour ou la semaine suivante.</a:t>
            </a:r>
          </a:p>
        </p:txBody>
      </p:sp>
      <p:pic>
        <p:nvPicPr>
          <p:cNvPr id="426" name="Picture 4" descr="Picture 4"/>
          <p:cNvPicPr>
            <a:picLocks noChangeAspect="1"/>
          </p:cNvPicPr>
          <p:nvPr/>
        </p:nvPicPr>
        <p:blipFill>
          <a:blip r:embed="rId2"/>
          <a:stretch>
            <a:fillRect/>
          </a:stretch>
        </p:blipFill>
        <p:spPr>
          <a:xfrm>
            <a:off x="4350241" y="3632258"/>
            <a:ext cx="4023198" cy="2679644"/>
          </a:xfrm>
          <a:prstGeom prst="rect">
            <a:avLst/>
          </a:prstGeom>
          <a:ln w="12700">
            <a:miter lim="400000"/>
          </a:ln>
        </p:spPr>
      </p:pic>
      <p:pic>
        <p:nvPicPr>
          <p:cNvPr id="427"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28"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Title 1"/>
          <p:cNvSpPr txBox="1">
            <a:spLocks noGrp="1"/>
          </p:cNvSpPr>
          <p:nvPr>
            <p:ph type="title"/>
          </p:nvPr>
        </p:nvSpPr>
        <p:spPr>
          <a:xfrm>
            <a:off x="339047" y="557808"/>
            <a:ext cx="11697128" cy="1143001"/>
          </a:xfrm>
          <a:prstGeom prst="rect">
            <a:avLst/>
          </a:prstGeom>
        </p:spPr>
        <p:txBody>
          <a:bodyPr/>
          <a:lstStyle/>
          <a:p>
            <a:pPr algn="ctr" defTabSz="594359">
              <a:defRPr sz="3500"/>
            </a:pPr>
            <a:r>
              <a:t>La Découverte de l'Autisme</a:t>
            </a:r>
            <a:br/>
            <a:endParaRPr/>
          </a:p>
        </p:txBody>
      </p:sp>
      <p:sp>
        <p:nvSpPr>
          <p:cNvPr id="431" name="Content Placeholder 2"/>
          <p:cNvSpPr txBox="1">
            <a:spLocks noGrp="1"/>
          </p:cNvSpPr>
          <p:nvPr>
            <p:ph type="body" sz="half" idx="1"/>
          </p:nvPr>
        </p:nvSpPr>
        <p:spPr>
          <a:xfrm>
            <a:off x="482883" y="3364786"/>
            <a:ext cx="10931708" cy="3041151"/>
          </a:xfrm>
          <a:prstGeom prst="rect">
            <a:avLst/>
          </a:prstGeom>
        </p:spPr>
        <p:txBody>
          <a:bodyPr/>
          <a:lstStyle/>
          <a:p>
            <a:pPr marL="0" indent="0">
              <a:lnSpc>
                <a:spcPct val="81000"/>
              </a:lnSpc>
              <a:buSzTx/>
              <a:buNone/>
              <a:defRPr sz="3200"/>
            </a:pPr>
            <a:r>
              <a:t>Passer du </a:t>
            </a:r>
            <a:r>
              <a:rPr b="1"/>
              <a:t>diagnostic à la découverte</a:t>
            </a:r>
          </a:p>
          <a:p>
            <a:pPr>
              <a:lnSpc>
                <a:spcPct val="81000"/>
              </a:lnSpc>
              <a:defRPr sz="3200"/>
            </a:pPr>
            <a:r>
              <a:t>L'autisme défini par les points forts</a:t>
            </a:r>
          </a:p>
          <a:p>
            <a:pPr marL="0" indent="0">
              <a:lnSpc>
                <a:spcPct val="81000"/>
              </a:lnSpc>
              <a:buSzTx/>
              <a:buNone/>
              <a:defRPr sz="3200" b="1"/>
            </a:pPr>
            <a:r>
              <a:t>Avantages en matière d'interaction sociale</a:t>
            </a:r>
          </a:p>
          <a:p>
            <a:pPr>
              <a:lnSpc>
                <a:spcPct val="81000"/>
              </a:lnSpc>
              <a:defRPr sz="3200"/>
            </a:pPr>
            <a:r>
              <a:t>Loyal et fiable, dire ce que l'on pense, éviter les banalités rituelles, rechercher des amitiés sincères et véritables, échanger des informations et des conseils précieux.</a:t>
            </a:r>
          </a:p>
        </p:txBody>
      </p:sp>
      <p:pic>
        <p:nvPicPr>
          <p:cNvPr id="432" name="Picture 4" descr="Picture 4"/>
          <p:cNvPicPr>
            <a:picLocks noChangeAspect="1"/>
          </p:cNvPicPr>
          <p:nvPr/>
        </p:nvPicPr>
        <p:blipFill>
          <a:blip r:embed="rId2"/>
          <a:stretch>
            <a:fillRect/>
          </a:stretch>
        </p:blipFill>
        <p:spPr>
          <a:xfrm>
            <a:off x="4920786" y="1275439"/>
            <a:ext cx="2533652" cy="1800226"/>
          </a:xfrm>
          <a:prstGeom prst="rect">
            <a:avLst/>
          </a:prstGeom>
          <a:ln w="12700">
            <a:miter lim="400000"/>
          </a:ln>
        </p:spPr>
      </p:pic>
      <p:pic>
        <p:nvPicPr>
          <p:cNvPr id="433"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34"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ectangle 2"/>
          <p:cNvSpPr txBox="1">
            <a:spLocks noGrp="1"/>
          </p:cNvSpPr>
          <p:nvPr>
            <p:ph type="title"/>
          </p:nvPr>
        </p:nvSpPr>
        <p:spPr>
          <a:xfrm>
            <a:off x="133561" y="365125"/>
            <a:ext cx="11794737" cy="1325563"/>
          </a:xfrm>
          <a:prstGeom prst="rect">
            <a:avLst/>
          </a:prstGeom>
        </p:spPr>
        <p:txBody>
          <a:bodyPr/>
          <a:lstStyle/>
          <a:p>
            <a:pPr algn="ctr" defTabSz="773125">
              <a:defRPr sz="4539"/>
            </a:pPr>
            <a:r>
              <a:t>Serment d'affirmation de soi </a:t>
            </a:r>
            <a:r>
              <a:rPr i="1"/>
              <a:t>Liane Holliday Willey</a:t>
            </a:r>
          </a:p>
        </p:txBody>
      </p:sp>
      <p:sp>
        <p:nvSpPr>
          <p:cNvPr id="437" name="Rectangle 3"/>
          <p:cNvSpPr txBox="1">
            <a:spLocks noGrp="1"/>
          </p:cNvSpPr>
          <p:nvPr>
            <p:ph type="body" idx="1"/>
          </p:nvPr>
        </p:nvSpPr>
        <p:spPr>
          <a:prstGeom prst="rect">
            <a:avLst/>
          </a:prstGeom>
        </p:spPr>
        <p:txBody>
          <a:bodyPr/>
          <a:lstStyle/>
          <a:p>
            <a:pPr marL="198881" indent="-198881" defTabSz="795527">
              <a:spcBef>
                <a:spcPts val="800"/>
              </a:spcBef>
              <a:defRPr sz="2784"/>
            </a:pPr>
            <a:r>
              <a:t>Je ne suis pas défectueux </a:t>
            </a:r>
          </a:p>
          <a:p>
            <a:pPr marL="198881" indent="-198881" defTabSz="795527">
              <a:spcBef>
                <a:spcPts val="800"/>
              </a:spcBef>
              <a:defRPr sz="2784"/>
            </a:pPr>
            <a:r>
              <a:t>Je suis différent</a:t>
            </a:r>
          </a:p>
          <a:p>
            <a:pPr marL="198881" indent="-198881" defTabSz="795527">
              <a:spcBef>
                <a:spcPts val="800"/>
              </a:spcBef>
              <a:defRPr sz="2784"/>
            </a:pPr>
            <a:r>
              <a:t>Je ne sacrifierai pas mon amour-propre pour être accepté par mes pairs.</a:t>
            </a:r>
          </a:p>
          <a:p>
            <a:pPr marL="198881" indent="-198881" defTabSz="795527">
              <a:spcBef>
                <a:spcPts val="800"/>
              </a:spcBef>
              <a:defRPr sz="2784"/>
            </a:pPr>
            <a:r>
              <a:t>Je suis capable de m'entendre avec la société</a:t>
            </a:r>
          </a:p>
          <a:p>
            <a:pPr marL="198881" indent="-198881" defTabSz="795527">
              <a:spcBef>
                <a:spcPts val="800"/>
              </a:spcBef>
              <a:defRPr sz="2784"/>
            </a:pPr>
            <a:r>
              <a:t>Je demanderai de l'aide quand j'en aurai besoin</a:t>
            </a:r>
          </a:p>
          <a:p>
            <a:pPr marL="198881" indent="-198881" defTabSz="795527">
              <a:spcBef>
                <a:spcPts val="800"/>
              </a:spcBef>
              <a:defRPr sz="2784"/>
            </a:pPr>
            <a:r>
              <a:t>Je serai patient avec ceux qui ont besoin de temps pour me comprendre.</a:t>
            </a:r>
          </a:p>
          <a:p>
            <a:pPr marL="198881" indent="-198881" defTabSz="795527">
              <a:spcBef>
                <a:spcPts val="800"/>
              </a:spcBef>
              <a:defRPr sz="2784" b="1"/>
            </a:pPr>
            <a:r>
              <a:t>Je m'accepterai tel que je suis</a:t>
            </a:r>
          </a:p>
        </p:txBody>
      </p:sp>
      <p:pic>
        <p:nvPicPr>
          <p:cNvPr id="438"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439"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Footer Placeholder 5"/>
          <p:cNvSpPr txBox="1"/>
          <p:nvPr/>
        </p:nvSpPr>
        <p:spPr>
          <a:xfrm>
            <a:off x="482382" y="6261816"/>
            <a:ext cx="11227236" cy="348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r">
              <a:defRPr b="1">
                <a:solidFill>
                  <a:srgbClr val="116D6B"/>
                </a:solidFill>
                <a:latin typeface="Times New Roman"/>
                <a:ea typeface="Times New Roman"/>
                <a:cs typeface="Times New Roman"/>
                <a:sym typeface="Times New Roman"/>
              </a:defRPr>
            </a:pPr>
            <a:r>
              <a:t>© </a:t>
            </a:r>
            <a:r>
              <a:rPr sz="1600" b="0"/>
              <a:t>2023 Attwood &amp; Garnett Events</a:t>
            </a:r>
          </a:p>
        </p:txBody>
      </p:sp>
      <p:sp>
        <p:nvSpPr>
          <p:cNvPr id="442" name="Rectangle 2"/>
          <p:cNvSpPr txBox="1">
            <a:spLocks noGrp="1"/>
          </p:cNvSpPr>
          <p:nvPr>
            <p:ph type="title"/>
          </p:nvPr>
        </p:nvSpPr>
        <p:spPr>
          <a:prstGeom prst="rect">
            <a:avLst/>
          </a:prstGeom>
        </p:spPr>
        <p:txBody>
          <a:bodyPr/>
          <a:lstStyle>
            <a:lvl1pPr algn="ctr" defTabSz="877822">
              <a:defRPr sz="4200" b="1"/>
            </a:lvl1pPr>
          </a:lstStyle>
          <a:p>
            <a:r>
              <a:t>Autisme associé à des personnes célèbres dans le domaine des sciences et de l'art</a:t>
            </a:r>
          </a:p>
        </p:txBody>
      </p:sp>
      <p:sp>
        <p:nvSpPr>
          <p:cNvPr id="443" name="Rectangle 3"/>
          <p:cNvSpPr txBox="1">
            <a:spLocks noGrp="1"/>
          </p:cNvSpPr>
          <p:nvPr>
            <p:ph type="body" sz="half" idx="1"/>
          </p:nvPr>
        </p:nvSpPr>
        <p:spPr>
          <a:prstGeom prst="rect">
            <a:avLst/>
          </a:prstGeom>
        </p:spPr>
        <p:txBody>
          <a:bodyPr/>
          <a:lstStyle/>
          <a:p>
            <a:pPr>
              <a:lnSpc>
                <a:spcPct val="72000"/>
              </a:lnSpc>
              <a:defRPr sz="2500"/>
            </a:pPr>
            <a:r>
              <a:t>Albert Einstein.</a:t>
            </a:r>
          </a:p>
          <a:p>
            <a:pPr>
              <a:lnSpc>
                <a:spcPct val="72000"/>
              </a:lnSpc>
              <a:defRPr sz="2500"/>
            </a:pPr>
            <a:r>
              <a:t>Alan Turing.</a:t>
            </a:r>
          </a:p>
          <a:p>
            <a:pPr>
              <a:lnSpc>
                <a:spcPct val="72000"/>
              </a:lnSpc>
              <a:defRPr sz="2500"/>
            </a:pPr>
            <a:r>
              <a:t>Thomas Jefferson.</a:t>
            </a:r>
          </a:p>
          <a:p>
            <a:pPr>
              <a:lnSpc>
                <a:spcPct val="72000"/>
              </a:lnSpc>
              <a:defRPr sz="2500"/>
            </a:pPr>
            <a:r>
              <a:t>Howard Hughes.</a:t>
            </a:r>
          </a:p>
          <a:p>
            <a:pPr>
              <a:lnSpc>
                <a:spcPct val="72000"/>
              </a:lnSpc>
              <a:defRPr sz="2500"/>
            </a:pPr>
            <a:r>
              <a:t>Hans Christian Andersen</a:t>
            </a:r>
          </a:p>
          <a:p>
            <a:pPr>
              <a:lnSpc>
                <a:spcPct val="72000"/>
              </a:lnSpc>
              <a:defRPr sz="2500"/>
            </a:pPr>
            <a:r>
              <a:t>Jane Austen</a:t>
            </a:r>
          </a:p>
          <a:p>
            <a:pPr>
              <a:lnSpc>
                <a:spcPct val="72000"/>
              </a:lnSpc>
              <a:defRPr sz="2500"/>
            </a:pPr>
            <a:r>
              <a:t>Marie Curie</a:t>
            </a:r>
          </a:p>
          <a:p>
            <a:pPr>
              <a:lnSpc>
                <a:spcPct val="72000"/>
              </a:lnSpc>
              <a:defRPr sz="2500"/>
            </a:pPr>
            <a:r>
              <a:t>Greta Thunberg.</a:t>
            </a:r>
          </a:p>
          <a:p>
            <a:pPr>
              <a:lnSpc>
                <a:spcPct val="72000"/>
              </a:lnSpc>
              <a:defRPr sz="2500"/>
            </a:pPr>
            <a:r>
              <a:t>Sophie Germain (mathématicienne)</a:t>
            </a:r>
          </a:p>
          <a:p>
            <a:pPr marL="0" indent="0">
              <a:lnSpc>
                <a:spcPct val="72000"/>
              </a:lnSpc>
              <a:buSzTx/>
              <a:buNone/>
              <a:defRPr sz="2500"/>
            </a:pPr>
            <a:r>
              <a:t> </a:t>
            </a:r>
          </a:p>
        </p:txBody>
      </p:sp>
      <p:sp>
        <p:nvSpPr>
          <p:cNvPr id="444" name="Content Placeholder 1"/>
          <p:cNvSpPr txBox="1"/>
          <p:nvPr/>
        </p:nvSpPr>
        <p:spPr>
          <a:xfrm>
            <a:off x="6217920" y="1825625"/>
            <a:ext cx="5090161" cy="5032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72000"/>
              </a:lnSpc>
              <a:spcBef>
                <a:spcPts val="1000"/>
              </a:spcBef>
              <a:buSzPct val="100000"/>
              <a:buFont typeface="Arial"/>
              <a:buChar char="•"/>
              <a:defRPr sz="2500"/>
            </a:pPr>
            <a:r>
              <a:t>Bobby Fischer</a:t>
            </a:r>
          </a:p>
          <a:p>
            <a:pPr marL="228600" indent="-228600">
              <a:lnSpc>
                <a:spcPct val="72000"/>
              </a:lnSpc>
              <a:spcBef>
                <a:spcPts val="1000"/>
              </a:spcBef>
              <a:buSzPct val="100000"/>
              <a:buFont typeface="Arial"/>
              <a:buChar char="•"/>
              <a:defRPr sz="2500"/>
            </a:pPr>
            <a:r>
              <a:t>Temple Grandin</a:t>
            </a:r>
          </a:p>
          <a:p>
            <a:pPr marL="228600" indent="-228600">
              <a:lnSpc>
                <a:spcPct val="72000"/>
              </a:lnSpc>
              <a:spcBef>
                <a:spcPts val="1000"/>
              </a:spcBef>
              <a:buSzPct val="100000"/>
              <a:buFont typeface="Arial"/>
              <a:buChar char="•"/>
              <a:defRPr sz="2500"/>
            </a:pPr>
            <a:r>
              <a:t>Howard Hughes</a:t>
            </a:r>
          </a:p>
          <a:p>
            <a:pPr marL="228600" indent="-228600">
              <a:lnSpc>
                <a:spcPct val="72000"/>
              </a:lnSpc>
              <a:spcBef>
                <a:spcPts val="1000"/>
              </a:spcBef>
              <a:buSzPct val="100000"/>
              <a:buFont typeface="Arial"/>
              <a:buChar char="•"/>
              <a:defRPr sz="2500"/>
            </a:pPr>
            <a:r>
              <a:t>Carl Jung</a:t>
            </a:r>
          </a:p>
          <a:p>
            <a:pPr marL="228600" indent="-228600">
              <a:lnSpc>
                <a:spcPct val="72000"/>
              </a:lnSpc>
              <a:spcBef>
                <a:spcPts val="1000"/>
              </a:spcBef>
              <a:buSzPct val="100000"/>
              <a:buFont typeface="Arial"/>
              <a:buChar char="•"/>
              <a:defRPr sz="2500"/>
            </a:pPr>
            <a:r>
              <a:t>Gary Numan</a:t>
            </a:r>
          </a:p>
          <a:p>
            <a:pPr marL="228600" indent="-228600">
              <a:lnSpc>
                <a:spcPct val="72000"/>
              </a:lnSpc>
              <a:spcBef>
                <a:spcPts val="1000"/>
              </a:spcBef>
              <a:buSzPct val="100000"/>
              <a:buFont typeface="Arial"/>
              <a:buChar char="•"/>
              <a:defRPr sz="2500"/>
            </a:pPr>
            <a:r>
              <a:t>Tim Page</a:t>
            </a:r>
          </a:p>
          <a:p>
            <a:pPr marL="228600" indent="-228600">
              <a:lnSpc>
                <a:spcPct val="72000"/>
              </a:lnSpc>
              <a:spcBef>
                <a:spcPts val="1000"/>
              </a:spcBef>
              <a:buSzPct val="100000"/>
              <a:buFont typeface="Arial"/>
              <a:buChar char="•"/>
              <a:defRPr sz="2500"/>
            </a:pPr>
            <a:r>
              <a:t>B.F. Skinner</a:t>
            </a:r>
          </a:p>
          <a:p>
            <a:pPr marL="228600" indent="-228600">
              <a:lnSpc>
                <a:spcPct val="72000"/>
              </a:lnSpc>
              <a:spcBef>
                <a:spcPts val="1000"/>
              </a:spcBef>
              <a:buSzPct val="100000"/>
              <a:buFont typeface="Arial"/>
              <a:buChar char="•"/>
              <a:defRPr sz="2500"/>
            </a:pPr>
            <a:r>
              <a:t>Andy Warhol</a:t>
            </a:r>
          </a:p>
          <a:p>
            <a:pPr marL="228600" indent="-228600">
              <a:lnSpc>
                <a:spcPct val="72000"/>
              </a:lnSpc>
              <a:spcBef>
                <a:spcPts val="1000"/>
              </a:spcBef>
              <a:buSzPct val="100000"/>
              <a:buFont typeface="Arial"/>
              <a:buChar char="•"/>
              <a:defRPr sz="2500"/>
            </a:pPr>
            <a:r>
              <a:t>Thomas Edison</a:t>
            </a:r>
          </a:p>
        </p:txBody>
      </p:sp>
      <p:pic>
        <p:nvPicPr>
          <p:cNvPr id="445" name="Picture 2" descr="Picture 2"/>
          <p:cNvPicPr>
            <a:picLocks noChangeAspect="1"/>
          </p:cNvPicPr>
          <p:nvPr/>
        </p:nvPicPr>
        <p:blipFill>
          <a:blip r:embed="rId2"/>
          <a:stretch>
            <a:fillRect/>
          </a:stretch>
        </p:blipFill>
        <p:spPr>
          <a:xfrm>
            <a:off x="9188425" y="1651094"/>
            <a:ext cx="2541515" cy="3665944"/>
          </a:xfrm>
          <a:prstGeom prst="rect">
            <a:avLst/>
          </a:prstGeom>
          <a:ln w="12700">
            <a:miter lim="400000"/>
          </a:ln>
        </p:spPr>
      </p:pic>
      <p:pic>
        <p:nvPicPr>
          <p:cNvPr id="446" name="Picture 4" descr="Picture 4"/>
          <p:cNvPicPr>
            <a:picLocks noChangeAspect="1"/>
          </p:cNvPicPr>
          <p:nvPr/>
        </p:nvPicPr>
        <p:blipFill>
          <a:blip r:embed="rId3"/>
          <a:stretch>
            <a:fillRect/>
          </a:stretch>
        </p:blipFill>
        <p:spPr>
          <a:xfrm>
            <a:off x="529969" y="5944549"/>
            <a:ext cx="1285639" cy="69209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le 1"/>
          <p:cNvSpPr txBox="1">
            <a:spLocks noGrp="1"/>
          </p:cNvSpPr>
          <p:nvPr>
            <p:ph type="title"/>
          </p:nvPr>
        </p:nvSpPr>
        <p:spPr>
          <a:xfrm>
            <a:off x="3149789" y="365125"/>
            <a:ext cx="8204011" cy="1325563"/>
          </a:xfrm>
          <a:prstGeom prst="rect">
            <a:avLst/>
          </a:prstGeom>
        </p:spPr>
        <p:txBody>
          <a:bodyPr/>
          <a:lstStyle/>
          <a:p>
            <a:pPr algn="r" defTabSz="599114">
              <a:defRPr sz="3528"/>
            </a:pPr>
            <a:r>
              <a:t>Une boîte à outils pour réparer les émotions</a:t>
            </a:r>
            <a:br/>
            <a:endParaRPr/>
          </a:p>
        </p:txBody>
      </p:sp>
      <p:sp>
        <p:nvSpPr>
          <p:cNvPr id="449" name="Content Placeholder 2"/>
          <p:cNvSpPr txBox="1">
            <a:spLocks noGrp="1"/>
          </p:cNvSpPr>
          <p:nvPr>
            <p:ph type="body" idx="1"/>
          </p:nvPr>
        </p:nvSpPr>
        <p:spPr>
          <a:prstGeom prst="rect">
            <a:avLst/>
          </a:prstGeom>
        </p:spPr>
        <p:txBody>
          <a:bodyPr>
            <a:normAutofit lnSpcReduction="10000"/>
          </a:bodyPr>
          <a:lstStyle/>
          <a:p>
            <a:pPr marL="224027" indent="-224027" defTabSz="896111">
              <a:spcBef>
                <a:spcPts val="900"/>
              </a:spcBef>
              <a:defRPr sz="3528" b="1"/>
            </a:pPr>
            <a:r>
              <a:t>Outils de prise de conscience de soi </a:t>
            </a:r>
            <a:r>
              <a:rPr b="0"/>
              <a:t>pour l'autorégulation et des pensées claires</a:t>
            </a:r>
          </a:p>
          <a:p>
            <a:pPr marL="224027" indent="-224027" defTabSz="896111">
              <a:spcBef>
                <a:spcPts val="900"/>
              </a:spcBef>
              <a:defRPr sz="3528" b="1"/>
            </a:pPr>
            <a:r>
              <a:t>Outils physiques </a:t>
            </a:r>
            <a:r>
              <a:rPr b="0"/>
              <a:t>pour le bien-être et l'énergie</a:t>
            </a:r>
          </a:p>
          <a:p>
            <a:pPr marL="224027" indent="-224027" defTabSz="896111">
              <a:spcBef>
                <a:spcPts val="900"/>
              </a:spcBef>
              <a:defRPr sz="3528" b="1"/>
            </a:pPr>
            <a:r>
              <a:t>Outils de plaisir </a:t>
            </a:r>
            <a:r>
              <a:rPr b="0"/>
              <a:t>pour se sentir bien </a:t>
            </a:r>
          </a:p>
          <a:p>
            <a:pPr marL="224027" indent="-224027" defTabSz="896111">
              <a:spcBef>
                <a:spcPts val="900"/>
              </a:spcBef>
              <a:defRPr sz="3528" b="1"/>
            </a:pPr>
            <a:r>
              <a:t>Outils de réflexion </a:t>
            </a:r>
            <a:r>
              <a:rPr b="0"/>
              <a:t>pour rester en contact avec la réalité</a:t>
            </a:r>
          </a:p>
          <a:p>
            <a:pPr marL="224027" indent="-224027" defTabSz="896111">
              <a:spcBef>
                <a:spcPts val="900"/>
              </a:spcBef>
              <a:defRPr sz="3528" b="1"/>
            </a:pPr>
            <a:r>
              <a:t>Outils sociaux </a:t>
            </a:r>
            <a:r>
              <a:rPr b="0"/>
              <a:t>pour lutter contre la solitude</a:t>
            </a:r>
          </a:p>
          <a:p>
            <a:pPr marL="224027" indent="-224027" defTabSz="896111">
              <a:spcBef>
                <a:spcPts val="900"/>
              </a:spcBef>
              <a:defRPr sz="3528" b="1"/>
            </a:pPr>
            <a:r>
              <a:t>Outils de relaxation </a:t>
            </a:r>
            <a:r>
              <a:rPr b="0"/>
              <a:t>pour se sentir calme et confiant</a:t>
            </a:r>
          </a:p>
        </p:txBody>
      </p:sp>
      <p:pic>
        <p:nvPicPr>
          <p:cNvPr id="450" name="Picture 3" descr="Picture 3"/>
          <p:cNvPicPr>
            <a:picLocks noChangeAspect="1"/>
          </p:cNvPicPr>
          <p:nvPr/>
        </p:nvPicPr>
        <p:blipFill>
          <a:blip r:embed="rId2"/>
          <a:stretch>
            <a:fillRect/>
          </a:stretch>
        </p:blipFill>
        <p:spPr>
          <a:xfrm>
            <a:off x="627564" y="345702"/>
            <a:ext cx="2193275" cy="1426016"/>
          </a:xfrm>
          <a:prstGeom prst="rect">
            <a:avLst/>
          </a:prstGeom>
          <a:ln w="12700">
            <a:miter lim="400000"/>
          </a:ln>
        </p:spPr>
      </p:pic>
      <p:pic>
        <p:nvPicPr>
          <p:cNvPr id="451"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52"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2"/>
          <p:cNvSpPr txBox="1">
            <a:spLocks noGrp="1"/>
          </p:cNvSpPr>
          <p:nvPr>
            <p:ph type="title"/>
          </p:nvPr>
        </p:nvSpPr>
        <p:spPr>
          <a:xfrm>
            <a:off x="1981200" y="357187"/>
            <a:ext cx="8229600" cy="767559"/>
          </a:xfrm>
          <a:prstGeom prst="rect">
            <a:avLst/>
          </a:prstGeom>
        </p:spPr>
        <p:txBody>
          <a:bodyPr/>
          <a:lstStyle>
            <a:lvl1pPr algn="ctr" defTabSz="905218">
              <a:defRPr sz="4300"/>
            </a:lvl1pPr>
          </a:lstStyle>
          <a:p>
            <a:r>
              <a:t>Outils de connaissance de soi </a:t>
            </a:r>
          </a:p>
        </p:txBody>
      </p:sp>
      <p:sp>
        <p:nvSpPr>
          <p:cNvPr id="455" name="Rectangle 3"/>
          <p:cNvSpPr txBox="1">
            <a:spLocks noGrp="1"/>
          </p:cNvSpPr>
          <p:nvPr>
            <p:ph type="body" sz="half" idx="1"/>
          </p:nvPr>
        </p:nvSpPr>
        <p:spPr>
          <a:xfrm>
            <a:off x="5738814" y="1285875"/>
            <a:ext cx="5581358" cy="5214938"/>
          </a:xfrm>
          <a:prstGeom prst="rect">
            <a:avLst/>
          </a:prstGeom>
        </p:spPr>
        <p:txBody>
          <a:bodyPr/>
          <a:lstStyle/>
          <a:p>
            <a:pPr>
              <a:buSzTx/>
              <a:buNone/>
            </a:pPr>
            <a:endParaRPr/>
          </a:p>
          <a:p>
            <a:r>
              <a:t>La pleine conscience</a:t>
            </a:r>
          </a:p>
          <a:p>
            <a:r>
              <a:t>La méditation</a:t>
            </a:r>
          </a:p>
          <a:p>
            <a:r>
              <a:t>Yoga/QiGong/Tai Chi/Tai Kwon Do</a:t>
            </a:r>
          </a:p>
          <a:p>
            <a:r>
              <a:t>Conscience des sensations corporelles</a:t>
            </a:r>
          </a:p>
          <a:p>
            <a:r>
              <a:t>Conscience des pensées et des sentiments</a:t>
            </a:r>
          </a:p>
        </p:txBody>
      </p:sp>
      <p:pic>
        <p:nvPicPr>
          <p:cNvPr id="456" name="Picture 2" descr="Picture 2"/>
          <p:cNvPicPr>
            <a:picLocks noChangeAspect="1"/>
          </p:cNvPicPr>
          <p:nvPr/>
        </p:nvPicPr>
        <p:blipFill>
          <a:blip r:embed="rId2"/>
          <a:stretch>
            <a:fillRect/>
          </a:stretch>
        </p:blipFill>
        <p:spPr>
          <a:xfrm>
            <a:off x="992982" y="2211646"/>
            <a:ext cx="4362452" cy="3800477"/>
          </a:xfrm>
          <a:prstGeom prst="rect">
            <a:avLst/>
          </a:prstGeom>
          <a:ln w="12700">
            <a:miter lim="400000"/>
          </a:ln>
        </p:spPr>
      </p:pic>
      <p:pic>
        <p:nvPicPr>
          <p:cNvPr id="457"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58"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Title 1"/>
          <p:cNvSpPr txBox="1">
            <a:spLocks noGrp="1"/>
          </p:cNvSpPr>
          <p:nvPr>
            <p:ph type="title"/>
          </p:nvPr>
        </p:nvSpPr>
        <p:spPr>
          <a:xfrm>
            <a:off x="476864" y="176979"/>
            <a:ext cx="10876937" cy="1513711"/>
          </a:xfrm>
          <a:prstGeom prst="rect">
            <a:avLst/>
          </a:prstGeom>
        </p:spPr>
        <p:txBody>
          <a:bodyPr/>
          <a:lstStyle>
            <a:lvl1pPr algn="ctr">
              <a:defRPr b="1"/>
            </a:lvl1pPr>
          </a:lstStyle>
          <a:p>
            <a:r>
              <a:t>Les effets de la méditation sur le cerveau</a:t>
            </a:r>
          </a:p>
        </p:txBody>
      </p:sp>
      <p:sp>
        <p:nvSpPr>
          <p:cNvPr id="461" name="Content Placeholder 2"/>
          <p:cNvSpPr txBox="1">
            <a:spLocks noGrp="1"/>
          </p:cNvSpPr>
          <p:nvPr>
            <p:ph type="body" idx="1"/>
          </p:nvPr>
        </p:nvSpPr>
        <p:spPr>
          <a:xfrm>
            <a:off x="838200" y="1449238"/>
            <a:ext cx="10515600" cy="4495311"/>
          </a:xfrm>
          <a:prstGeom prst="rect">
            <a:avLst/>
          </a:prstGeom>
        </p:spPr>
        <p:txBody>
          <a:bodyPr/>
          <a:lstStyle/>
          <a:p>
            <a:pPr marL="212825" indent="-212825" defTabSz="851305">
              <a:lnSpc>
                <a:spcPct val="81000"/>
              </a:lnSpc>
              <a:spcBef>
                <a:spcPts val="800"/>
              </a:spcBef>
              <a:defRPr sz="2280"/>
            </a:pPr>
            <a:r>
              <a:t>Fox, Nijeboer, Dixon, Floman, Ellamil, Rumak, Sedlmeier et Christoff, 2014, </a:t>
            </a:r>
            <a:r>
              <a:rPr i="1"/>
              <a:t>Neuroscience &amp; Biobehavioural Review, (Apr), 20140409</a:t>
            </a:r>
            <a:r>
              <a:t>. - Méta-analyse de 123 études</a:t>
            </a:r>
          </a:p>
          <a:p>
            <a:pPr marL="212825" indent="-212825" defTabSz="851305">
              <a:lnSpc>
                <a:spcPct val="81000"/>
              </a:lnSpc>
              <a:spcBef>
                <a:spcPts val="800"/>
              </a:spcBef>
              <a:defRPr sz="2280"/>
            </a:pPr>
            <a:endParaRPr/>
          </a:p>
          <a:p>
            <a:pPr marL="212825" indent="-212825" defTabSz="851305">
              <a:lnSpc>
                <a:spcPct val="81000"/>
              </a:lnSpc>
              <a:spcBef>
                <a:spcPts val="800"/>
              </a:spcBef>
              <a:defRPr sz="3135"/>
            </a:pPr>
            <a:r>
              <a:t>8 régions du cerveau systématiquement modifiées chez les méditants</a:t>
            </a:r>
            <a:endParaRPr sz="2280"/>
          </a:p>
          <a:p>
            <a:pPr marL="212825" indent="-212825" defTabSz="851305">
              <a:lnSpc>
                <a:spcPct val="81000"/>
              </a:lnSpc>
              <a:spcBef>
                <a:spcPts val="800"/>
              </a:spcBef>
              <a:defRPr sz="2185"/>
            </a:pPr>
            <a:r>
              <a:t>Méta-conscience (</a:t>
            </a:r>
            <a:r>
              <a:rPr b="1"/>
              <a:t>cortex frontopolaire/B10</a:t>
            </a:r>
            <a:r>
              <a:t>)</a:t>
            </a:r>
            <a:endParaRPr sz="2280"/>
          </a:p>
          <a:p>
            <a:pPr marL="212825" indent="-212825" defTabSz="851305">
              <a:lnSpc>
                <a:spcPct val="81000"/>
              </a:lnSpc>
              <a:spcBef>
                <a:spcPts val="800"/>
              </a:spcBef>
              <a:defRPr sz="2185"/>
            </a:pPr>
            <a:r>
              <a:t>Conscience du corps (</a:t>
            </a:r>
            <a:r>
              <a:rPr b="1"/>
              <a:t>cortex sensoriels </a:t>
            </a:r>
            <a:r>
              <a:t>et </a:t>
            </a:r>
            <a:r>
              <a:rPr b="1"/>
              <a:t>Insula</a:t>
            </a:r>
            <a:r>
              <a:t>)</a:t>
            </a:r>
            <a:endParaRPr sz="2280"/>
          </a:p>
          <a:p>
            <a:pPr marL="212825" indent="-212825" defTabSz="851305">
              <a:lnSpc>
                <a:spcPct val="81000"/>
              </a:lnSpc>
              <a:spcBef>
                <a:spcPts val="800"/>
              </a:spcBef>
              <a:defRPr sz="2185"/>
            </a:pPr>
            <a:r>
              <a:t>Consolidation et reconsolidation de la mémoire (</a:t>
            </a:r>
            <a:r>
              <a:rPr b="1"/>
              <a:t>hippocampe</a:t>
            </a:r>
            <a:r>
              <a:t>)</a:t>
            </a:r>
            <a:endParaRPr sz="2280"/>
          </a:p>
          <a:p>
            <a:pPr marL="212825" indent="-212825" defTabSz="851305">
              <a:lnSpc>
                <a:spcPct val="81000"/>
              </a:lnSpc>
              <a:spcBef>
                <a:spcPts val="800"/>
              </a:spcBef>
              <a:defRPr sz="2185"/>
            </a:pPr>
            <a:r>
              <a:t>Régulation de soi et des émotions (</a:t>
            </a:r>
            <a:r>
              <a:rPr b="1"/>
              <a:t>cingulaire antérieur et moyen </a:t>
            </a:r>
            <a:r>
              <a:t>; </a:t>
            </a:r>
            <a:r>
              <a:rPr b="1"/>
              <a:t>cortex orbitofrontal</a:t>
            </a:r>
            <a:r>
              <a:t>)</a:t>
            </a:r>
            <a:endParaRPr sz="2280"/>
          </a:p>
          <a:p>
            <a:pPr marL="212825" indent="-212825" defTabSz="851305">
              <a:lnSpc>
                <a:spcPct val="81000"/>
              </a:lnSpc>
              <a:spcBef>
                <a:spcPts val="800"/>
              </a:spcBef>
              <a:defRPr sz="2185"/>
            </a:pPr>
            <a:r>
              <a:t>Communication intra et inter hémisphérique (</a:t>
            </a:r>
            <a:r>
              <a:rPr b="1"/>
              <a:t>fascicule longitudinal supérieur </a:t>
            </a:r>
            <a:r>
              <a:t>; </a:t>
            </a:r>
            <a:r>
              <a:rPr b="1"/>
              <a:t>corps calleux).</a:t>
            </a:r>
          </a:p>
        </p:txBody>
      </p:sp>
      <p:pic>
        <p:nvPicPr>
          <p:cNvPr id="462" name="Picture 7" descr="Picture 7"/>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463"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p:cNvSpPr txBox="1">
            <a:spLocks noGrp="1"/>
          </p:cNvSpPr>
          <p:nvPr>
            <p:ph type="title"/>
          </p:nvPr>
        </p:nvSpPr>
        <p:spPr>
          <a:prstGeom prst="rect">
            <a:avLst/>
          </a:prstGeom>
        </p:spPr>
        <p:txBody>
          <a:bodyPr/>
          <a:lstStyle>
            <a:lvl1pPr algn="ctr">
              <a:defRPr sz="5400"/>
            </a:lvl1pPr>
          </a:lstStyle>
          <a:p>
            <a:r>
              <a:t>Dépression</a:t>
            </a:r>
          </a:p>
        </p:txBody>
      </p:sp>
      <p:sp>
        <p:nvSpPr>
          <p:cNvPr id="208" name="Content Placeholder 2"/>
          <p:cNvSpPr txBox="1">
            <a:spLocks noGrp="1"/>
          </p:cNvSpPr>
          <p:nvPr>
            <p:ph type="body" sz="half" idx="1"/>
          </p:nvPr>
        </p:nvSpPr>
        <p:spPr>
          <a:xfrm>
            <a:off x="660127" y="1371600"/>
            <a:ext cx="10904346" cy="2992941"/>
          </a:xfrm>
          <a:prstGeom prst="rect">
            <a:avLst/>
          </a:prstGeom>
        </p:spPr>
        <p:txBody>
          <a:bodyPr/>
          <a:lstStyle/>
          <a:p>
            <a:pPr>
              <a:lnSpc>
                <a:spcPct val="72000"/>
              </a:lnSpc>
              <a:defRPr sz="2500"/>
            </a:pPr>
            <a:endParaRPr/>
          </a:p>
          <a:p>
            <a:pPr marL="0" indent="0">
              <a:lnSpc>
                <a:spcPct val="72000"/>
              </a:lnSpc>
              <a:buSzTx/>
              <a:buNone/>
              <a:defRPr sz="3700" b="1"/>
            </a:pPr>
            <a:r>
              <a:t>Un </a:t>
            </a:r>
            <a:r>
              <a:rPr b="0"/>
              <a:t>adolescent autiste </a:t>
            </a:r>
            <a:r>
              <a:t>sur trois </a:t>
            </a:r>
            <a:r>
              <a:rPr b="0"/>
              <a:t>présente des signes de dépression clinique</a:t>
            </a:r>
            <a:endParaRPr sz="2500"/>
          </a:p>
          <a:p>
            <a:pPr marL="0" indent="0">
              <a:lnSpc>
                <a:spcPct val="72000"/>
              </a:lnSpc>
              <a:buSzTx/>
              <a:buNone/>
              <a:defRPr sz="3700"/>
            </a:pPr>
            <a:r>
              <a:t>Ces signes peuvent être apparents dès l'âge de 7 ans.</a:t>
            </a:r>
            <a:endParaRPr sz="2500"/>
          </a:p>
          <a:p>
            <a:pPr marL="0" indent="0">
              <a:lnSpc>
                <a:spcPct val="72000"/>
              </a:lnSpc>
              <a:buSzTx/>
              <a:buNone/>
              <a:defRPr sz="3700"/>
            </a:pPr>
            <a:r>
              <a:t>Le traitement doit aborder de nombreux aspects de l'autisme</a:t>
            </a:r>
          </a:p>
        </p:txBody>
      </p:sp>
      <p:pic>
        <p:nvPicPr>
          <p:cNvPr id="209" name="Picture 2" descr="Picture 2"/>
          <p:cNvPicPr>
            <a:picLocks noChangeAspect="1"/>
          </p:cNvPicPr>
          <p:nvPr/>
        </p:nvPicPr>
        <p:blipFill>
          <a:blip r:embed="rId2"/>
          <a:stretch>
            <a:fillRect/>
          </a:stretch>
        </p:blipFill>
        <p:spPr>
          <a:xfrm>
            <a:off x="4587723" y="4407170"/>
            <a:ext cx="3049153" cy="2158458"/>
          </a:xfrm>
          <a:prstGeom prst="rect">
            <a:avLst/>
          </a:prstGeom>
          <a:ln w="12700">
            <a:miter lim="400000"/>
          </a:ln>
        </p:spPr>
      </p:pic>
      <p:pic>
        <p:nvPicPr>
          <p:cNvPr id="210" name="Picture 7" descr="Picture 7"/>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211"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Title 1"/>
          <p:cNvSpPr txBox="1">
            <a:spLocks noGrp="1"/>
          </p:cNvSpPr>
          <p:nvPr>
            <p:ph type="title"/>
          </p:nvPr>
        </p:nvSpPr>
        <p:spPr>
          <a:prstGeom prst="rect">
            <a:avLst/>
          </a:prstGeom>
        </p:spPr>
        <p:txBody>
          <a:bodyPr/>
          <a:lstStyle>
            <a:lvl1pPr algn="ctr">
              <a:defRPr sz="5400"/>
            </a:lvl1pPr>
          </a:lstStyle>
          <a:p>
            <a:r>
              <a:t>Outils physiques </a:t>
            </a:r>
          </a:p>
        </p:txBody>
      </p:sp>
      <p:sp>
        <p:nvSpPr>
          <p:cNvPr id="466" name="Content Placeholder 2"/>
          <p:cNvSpPr txBox="1">
            <a:spLocks noGrp="1"/>
          </p:cNvSpPr>
          <p:nvPr>
            <p:ph type="body" idx="1"/>
          </p:nvPr>
        </p:nvSpPr>
        <p:spPr>
          <a:xfrm>
            <a:off x="4331906" y="1690688"/>
            <a:ext cx="7320310" cy="4985535"/>
          </a:xfrm>
          <a:prstGeom prst="rect">
            <a:avLst/>
          </a:prstGeom>
        </p:spPr>
        <p:txBody>
          <a:bodyPr/>
          <a:lstStyle/>
          <a:p>
            <a:pPr marL="205739" indent="-205739" defTabSz="822959">
              <a:lnSpc>
                <a:spcPct val="81000"/>
              </a:lnSpc>
              <a:spcBef>
                <a:spcPts val="900"/>
              </a:spcBef>
              <a:defRPr sz="2520"/>
            </a:pPr>
            <a:r>
              <a:t>Outils physiques représentés par un marteau</a:t>
            </a:r>
          </a:p>
          <a:p>
            <a:pPr marL="205739" indent="-205739" defTabSz="822959">
              <a:lnSpc>
                <a:spcPct val="81000"/>
              </a:lnSpc>
              <a:spcBef>
                <a:spcPts val="900"/>
              </a:spcBef>
              <a:defRPr sz="2520"/>
            </a:pPr>
            <a:r>
              <a:t>Pensez à vos activités physiques préférées, aujourd'hui et dans le passé.</a:t>
            </a:r>
          </a:p>
          <a:p>
            <a:pPr marL="205739" indent="-205739" defTabSz="822959">
              <a:lnSpc>
                <a:spcPct val="81000"/>
              </a:lnSpc>
              <a:spcBef>
                <a:spcPts val="900"/>
              </a:spcBef>
              <a:defRPr sz="2520"/>
            </a:pPr>
            <a:r>
              <a:t>Ils </a:t>
            </a:r>
            <a:r>
              <a:rPr b="1"/>
              <a:t>peuvent améliorer l'humeur, l'optimisme, l'énergie et la confiance en soi.</a:t>
            </a:r>
          </a:p>
          <a:p>
            <a:pPr marL="205739" indent="-205739" defTabSz="822959">
              <a:lnSpc>
                <a:spcPct val="81000"/>
              </a:lnSpc>
              <a:spcBef>
                <a:spcPts val="900"/>
              </a:spcBef>
              <a:defRPr sz="2520"/>
            </a:pPr>
            <a:r>
              <a:t>Pas nécessairement des sports d'équipe</a:t>
            </a:r>
          </a:p>
          <a:p>
            <a:pPr marL="205739" indent="-205739" defTabSz="822959">
              <a:lnSpc>
                <a:spcPct val="81000"/>
              </a:lnSpc>
              <a:spcBef>
                <a:spcPts val="900"/>
              </a:spcBef>
              <a:defRPr sz="2520"/>
            </a:pPr>
            <a:r>
              <a:t>Comprend le cyclisme, la natation, l'aviron ou la fréquentation d’une salle de fitness.</a:t>
            </a:r>
          </a:p>
          <a:p>
            <a:pPr marL="205739" indent="-205739" defTabSz="822959">
              <a:lnSpc>
                <a:spcPct val="81000"/>
              </a:lnSpc>
              <a:spcBef>
                <a:spcPts val="900"/>
              </a:spcBef>
              <a:defRPr sz="2520"/>
            </a:pPr>
            <a:r>
              <a:t>Identifier les outils physiques à la maison et à l'école/au travail</a:t>
            </a:r>
          </a:p>
          <a:p>
            <a:pPr marL="205739" indent="-205739" defTabSz="822959">
              <a:lnSpc>
                <a:spcPct val="81000"/>
              </a:lnSpc>
              <a:spcBef>
                <a:spcPts val="900"/>
              </a:spcBef>
              <a:defRPr sz="2520"/>
            </a:pPr>
            <a:r>
              <a:t>Prévoyez </a:t>
            </a:r>
            <a:r>
              <a:rPr b="1"/>
              <a:t>au moins deux séances d'exercice physique de 30 minutes au cours de la prochaine semaine.</a:t>
            </a:r>
          </a:p>
        </p:txBody>
      </p:sp>
      <p:pic>
        <p:nvPicPr>
          <p:cNvPr id="467" name="Picture 3" descr="Picture 3"/>
          <p:cNvPicPr>
            <a:picLocks noChangeAspect="1"/>
          </p:cNvPicPr>
          <p:nvPr/>
        </p:nvPicPr>
        <p:blipFill>
          <a:blip r:embed="rId2"/>
          <a:stretch>
            <a:fillRect/>
          </a:stretch>
        </p:blipFill>
        <p:spPr>
          <a:xfrm>
            <a:off x="1229723" y="725389"/>
            <a:ext cx="2361271" cy="5856760"/>
          </a:xfrm>
          <a:prstGeom prst="rect">
            <a:avLst/>
          </a:prstGeom>
          <a:ln w="12700">
            <a:miter lim="400000"/>
          </a:ln>
        </p:spPr>
      </p:pic>
      <p:pic>
        <p:nvPicPr>
          <p:cNvPr id="468"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69"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Title 1"/>
          <p:cNvSpPr txBox="1">
            <a:spLocks noGrp="1"/>
          </p:cNvSpPr>
          <p:nvPr>
            <p:ph type="title"/>
          </p:nvPr>
        </p:nvSpPr>
        <p:spPr>
          <a:prstGeom prst="rect">
            <a:avLst/>
          </a:prstGeom>
        </p:spPr>
        <p:txBody>
          <a:bodyPr/>
          <a:lstStyle>
            <a:lvl1pPr algn="ctr">
              <a:defRPr sz="5400"/>
            </a:lvl1pPr>
          </a:lstStyle>
          <a:p>
            <a:r>
              <a:t>Outils d'art et de plaisir</a:t>
            </a:r>
          </a:p>
        </p:txBody>
      </p:sp>
      <p:sp>
        <p:nvSpPr>
          <p:cNvPr id="472" name="Content Placeholder 2"/>
          <p:cNvSpPr txBox="1">
            <a:spLocks noGrp="1"/>
          </p:cNvSpPr>
          <p:nvPr>
            <p:ph type="body" idx="1"/>
          </p:nvPr>
        </p:nvSpPr>
        <p:spPr>
          <a:xfrm>
            <a:off x="838200" y="1616423"/>
            <a:ext cx="10515600" cy="4560540"/>
          </a:xfrm>
          <a:prstGeom prst="rect">
            <a:avLst/>
          </a:prstGeom>
        </p:spPr>
        <p:txBody>
          <a:bodyPr/>
          <a:lstStyle/>
          <a:p>
            <a:pPr>
              <a:defRPr sz="4400"/>
            </a:pPr>
            <a:r>
              <a:t>Utiliser l'art pour explorer et exprimer des sentiments</a:t>
            </a:r>
          </a:p>
          <a:p>
            <a:pPr>
              <a:defRPr sz="4400"/>
            </a:pPr>
            <a:r>
              <a:t>Identifier les plaisirs de la vie</a:t>
            </a:r>
          </a:p>
          <a:p>
            <a:pPr>
              <a:defRPr sz="4400"/>
            </a:pPr>
            <a:r>
              <a:t>La valeur de l'intérêt particulier</a:t>
            </a:r>
          </a:p>
        </p:txBody>
      </p:sp>
      <p:pic>
        <p:nvPicPr>
          <p:cNvPr id="473" name="Picture 5" descr="Picture 5"/>
          <p:cNvPicPr>
            <a:picLocks noChangeAspect="1"/>
          </p:cNvPicPr>
          <p:nvPr/>
        </p:nvPicPr>
        <p:blipFill>
          <a:blip r:embed="rId2"/>
          <a:stretch>
            <a:fillRect/>
          </a:stretch>
        </p:blipFill>
        <p:spPr>
          <a:xfrm>
            <a:off x="9360879" y="2643737"/>
            <a:ext cx="1798478" cy="2694667"/>
          </a:xfrm>
          <a:prstGeom prst="rect">
            <a:avLst/>
          </a:prstGeom>
          <a:ln w="12700">
            <a:miter lim="400000"/>
          </a:ln>
        </p:spPr>
      </p:pic>
      <p:pic>
        <p:nvPicPr>
          <p:cNvPr id="474" name="Picture 6" descr="Picture 6"/>
          <p:cNvPicPr>
            <a:picLocks noChangeAspect="1"/>
          </p:cNvPicPr>
          <p:nvPr/>
        </p:nvPicPr>
        <p:blipFill>
          <a:blip r:embed="rId3"/>
          <a:stretch>
            <a:fillRect/>
          </a:stretch>
        </p:blipFill>
        <p:spPr>
          <a:xfrm>
            <a:off x="5872041" y="4523934"/>
            <a:ext cx="2317755" cy="1834890"/>
          </a:xfrm>
          <a:prstGeom prst="rect">
            <a:avLst/>
          </a:prstGeom>
          <a:ln w="12700">
            <a:miter lim="400000"/>
          </a:ln>
        </p:spPr>
      </p:pic>
      <p:pic>
        <p:nvPicPr>
          <p:cNvPr id="475" name="Picture 7" descr="Picture 7"/>
          <p:cNvPicPr>
            <a:picLocks noChangeAspect="1"/>
          </p:cNvPicPr>
          <p:nvPr/>
        </p:nvPicPr>
        <p:blipFill>
          <a:blip r:embed="rId4"/>
          <a:stretch>
            <a:fillRect/>
          </a:stretch>
        </p:blipFill>
        <p:spPr>
          <a:xfrm>
            <a:off x="1840698" y="4488975"/>
            <a:ext cx="2437110" cy="1834890"/>
          </a:xfrm>
          <a:prstGeom prst="rect">
            <a:avLst/>
          </a:prstGeom>
          <a:ln w="12700">
            <a:miter lim="400000"/>
          </a:ln>
        </p:spPr>
      </p:pic>
      <p:pic>
        <p:nvPicPr>
          <p:cNvPr id="476" name="Picture 8" descr="Picture 8"/>
          <p:cNvPicPr>
            <a:picLocks noChangeAspect="1"/>
          </p:cNvPicPr>
          <p:nvPr/>
        </p:nvPicPr>
        <p:blipFill>
          <a:blip r:embed="rId5"/>
          <a:stretch>
            <a:fillRect/>
          </a:stretch>
        </p:blipFill>
        <p:spPr>
          <a:xfrm>
            <a:off x="204346" y="6040932"/>
            <a:ext cx="1102481" cy="595655"/>
          </a:xfrm>
          <a:prstGeom prst="rect">
            <a:avLst/>
          </a:prstGeom>
          <a:ln w="12700">
            <a:miter lim="400000"/>
          </a:ln>
        </p:spPr>
      </p:pic>
      <p:sp>
        <p:nvSpPr>
          <p:cNvPr id="477" name="TextBox 9"/>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Title 1"/>
          <p:cNvSpPr txBox="1">
            <a:spLocks noGrp="1"/>
          </p:cNvSpPr>
          <p:nvPr>
            <p:ph type="title"/>
          </p:nvPr>
        </p:nvSpPr>
        <p:spPr>
          <a:prstGeom prst="rect">
            <a:avLst/>
          </a:prstGeom>
        </p:spPr>
        <p:txBody>
          <a:bodyPr/>
          <a:lstStyle>
            <a:lvl1pPr algn="ctr">
              <a:defRPr sz="5400"/>
            </a:lvl1pPr>
          </a:lstStyle>
          <a:p>
            <a:r>
              <a:t>Outils d'art et de plaisir</a:t>
            </a:r>
          </a:p>
        </p:txBody>
      </p:sp>
      <p:sp>
        <p:nvSpPr>
          <p:cNvPr id="480" name="Content Placeholder 2"/>
          <p:cNvSpPr txBox="1">
            <a:spLocks noGrp="1"/>
          </p:cNvSpPr>
          <p:nvPr>
            <p:ph type="body" idx="1"/>
          </p:nvPr>
        </p:nvSpPr>
        <p:spPr>
          <a:xfrm>
            <a:off x="1306826" y="1825625"/>
            <a:ext cx="10046973" cy="4351338"/>
          </a:xfrm>
          <a:prstGeom prst="rect">
            <a:avLst/>
          </a:prstGeom>
        </p:spPr>
        <p:txBody>
          <a:bodyPr/>
          <a:lstStyle/>
          <a:p>
            <a:pPr marL="0" indent="0" defTabSz="868680">
              <a:spcBef>
                <a:spcPts val="900"/>
              </a:spcBef>
              <a:buSzTx/>
              <a:buNone/>
              <a:defRPr sz="3800" b="1"/>
            </a:pPr>
            <a:r>
              <a:t>Identifier les plaisirs de la vie</a:t>
            </a:r>
          </a:p>
          <a:p>
            <a:pPr marL="217170" indent="-217170" defTabSz="868680">
              <a:spcBef>
                <a:spcPts val="900"/>
              </a:spcBef>
              <a:defRPr sz="3800"/>
            </a:pPr>
            <a:r>
              <a:t>Faire quelque chose que tu as apprécié dans le passé pourrait t’aider à te sentir mieux.</a:t>
            </a:r>
          </a:p>
          <a:p>
            <a:pPr marL="217170" indent="-217170" defTabSz="868680">
              <a:spcBef>
                <a:spcPts val="900"/>
              </a:spcBef>
              <a:defRPr sz="3800"/>
            </a:pPr>
            <a:r>
              <a:t>Quels sont tes plaisirs dans la vie, passés et présents ?</a:t>
            </a:r>
          </a:p>
          <a:p>
            <a:pPr marL="488631" indent="-488631" defTabSz="868680">
              <a:spcBef>
                <a:spcPts val="900"/>
              </a:spcBef>
              <a:buFontTx/>
              <a:buAutoNum type="arabicPeriod"/>
              <a:defRPr sz="3800"/>
            </a:pPr>
            <a:r>
              <a:t>Activités</a:t>
            </a:r>
          </a:p>
          <a:p>
            <a:pPr marL="488631" indent="-488631" defTabSz="868680">
              <a:spcBef>
                <a:spcPts val="900"/>
              </a:spcBef>
              <a:buFontTx/>
              <a:buAutoNum type="arabicPeriod"/>
              <a:defRPr sz="3800"/>
            </a:pPr>
            <a:r>
              <a:t>Expériences</a:t>
            </a:r>
          </a:p>
        </p:txBody>
      </p:sp>
      <p:pic>
        <p:nvPicPr>
          <p:cNvPr id="481" name="Picture 3" descr="Picture 3"/>
          <p:cNvPicPr>
            <a:picLocks noChangeAspect="1"/>
          </p:cNvPicPr>
          <p:nvPr/>
        </p:nvPicPr>
        <p:blipFill>
          <a:blip r:embed="rId2"/>
          <a:stretch>
            <a:fillRect/>
          </a:stretch>
        </p:blipFill>
        <p:spPr>
          <a:xfrm>
            <a:off x="9586004" y="4188840"/>
            <a:ext cx="2298900" cy="2298900"/>
          </a:xfrm>
          <a:prstGeom prst="rect">
            <a:avLst/>
          </a:prstGeom>
          <a:ln w="12700">
            <a:miter lim="400000"/>
          </a:ln>
        </p:spPr>
      </p:pic>
      <p:pic>
        <p:nvPicPr>
          <p:cNvPr id="482"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83"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Title 1"/>
          <p:cNvSpPr txBox="1">
            <a:spLocks noGrp="1"/>
          </p:cNvSpPr>
          <p:nvPr>
            <p:ph type="title"/>
          </p:nvPr>
        </p:nvSpPr>
        <p:spPr>
          <a:prstGeom prst="rect">
            <a:avLst/>
          </a:prstGeom>
        </p:spPr>
        <p:txBody>
          <a:bodyPr/>
          <a:lstStyle>
            <a:lvl1pPr algn="ctr">
              <a:defRPr sz="5400"/>
            </a:lvl1pPr>
          </a:lstStyle>
          <a:p>
            <a:r>
              <a:t>La valeur de l'intérêt particulier</a:t>
            </a:r>
          </a:p>
        </p:txBody>
      </p:sp>
      <p:sp>
        <p:nvSpPr>
          <p:cNvPr id="486" name="Content Placeholder 2"/>
          <p:cNvSpPr txBox="1">
            <a:spLocks noGrp="1"/>
          </p:cNvSpPr>
          <p:nvPr>
            <p:ph type="body" idx="1"/>
          </p:nvPr>
        </p:nvSpPr>
        <p:spPr>
          <a:xfrm>
            <a:off x="1273299" y="1849221"/>
            <a:ext cx="8019678" cy="4890793"/>
          </a:xfrm>
          <a:prstGeom prst="rect">
            <a:avLst/>
          </a:prstGeom>
        </p:spPr>
        <p:txBody>
          <a:bodyPr/>
          <a:lstStyle/>
          <a:p>
            <a:pPr marL="226313" indent="-226313" defTabSz="905255">
              <a:spcBef>
                <a:spcPts val="900"/>
              </a:spcBef>
              <a:defRPr sz="2700"/>
            </a:pPr>
            <a:r>
              <a:t>Représenté par une lampe qui te permet de voir quelque chose en détail.</a:t>
            </a:r>
          </a:p>
          <a:p>
            <a:pPr marL="226313" indent="-226313" defTabSz="905255">
              <a:spcBef>
                <a:spcPts val="900"/>
              </a:spcBef>
              <a:defRPr sz="2700"/>
            </a:pPr>
            <a:r>
              <a:t>Le degré de plaisir peut être supérieur à tout autre plaisir.</a:t>
            </a:r>
          </a:p>
          <a:p>
            <a:pPr marL="226313" indent="-226313" defTabSz="905255">
              <a:spcBef>
                <a:spcPts val="900"/>
              </a:spcBef>
              <a:defRPr sz="2700"/>
            </a:pPr>
            <a:r>
              <a:t>Une source de :</a:t>
            </a:r>
          </a:p>
          <a:p>
            <a:pPr marL="226313" indent="-226313" defTabSz="905255">
              <a:spcBef>
                <a:spcPts val="900"/>
              </a:spcBef>
              <a:defRPr sz="2700" b="1"/>
            </a:pPr>
            <a:r>
              <a:t>Plaisir intense</a:t>
            </a:r>
          </a:p>
          <a:p>
            <a:pPr marL="226313" indent="-226313" defTabSz="905255">
              <a:spcBef>
                <a:spcPts val="900"/>
              </a:spcBef>
              <a:defRPr sz="2700" b="1"/>
            </a:pPr>
            <a:r>
              <a:t>Blocage de la pensée</a:t>
            </a:r>
          </a:p>
          <a:p>
            <a:pPr marL="226313" indent="-226313" defTabSz="905255">
              <a:spcBef>
                <a:spcPts val="900"/>
              </a:spcBef>
              <a:defRPr sz="2700" b="1"/>
            </a:pPr>
            <a:r>
              <a:t>Énergie</a:t>
            </a:r>
          </a:p>
          <a:p>
            <a:pPr marL="226313" indent="-226313" defTabSz="905255">
              <a:spcBef>
                <a:spcPts val="900"/>
              </a:spcBef>
              <a:defRPr sz="2700" b="1"/>
            </a:pPr>
            <a:r>
              <a:t>Identité et estime de soi</a:t>
            </a:r>
          </a:p>
          <a:p>
            <a:pPr marL="226313" indent="-226313" defTabSz="905255">
              <a:spcBef>
                <a:spcPts val="900"/>
              </a:spcBef>
              <a:defRPr sz="2700" b="1"/>
            </a:pPr>
            <a:r>
              <a:t>Contact social</a:t>
            </a:r>
          </a:p>
        </p:txBody>
      </p:sp>
      <p:pic>
        <p:nvPicPr>
          <p:cNvPr id="487" name="Picture 3" descr="Picture 3"/>
          <p:cNvPicPr>
            <a:picLocks noChangeAspect="1"/>
          </p:cNvPicPr>
          <p:nvPr/>
        </p:nvPicPr>
        <p:blipFill>
          <a:blip r:embed="rId2"/>
          <a:srcRect b="1623"/>
          <a:stretch>
            <a:fillRect/>
          </a:stretch>
        </p:blipFill>
        <p:spPr>
          <a:xfrm>
            <a:off x="9204866" y="1282154"/>
            <a:ext cx="2148934" cy="5083419"/>
          </a:xfrm>
          <a:prstGeom prst="rect">
            <a:avLst/>
          </a:prstGeom>
          <a:ln w="12700">
            <a:miter lim="400000"/>
          </a:ln>
        </p:spPr>
      </p:pic>
      <p:pic>
        <p:nvPicPr>
          <p:cNvPr id="488"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89"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Title 1"/>
          <p:cNvSpPr txBox="1">
            <a:spLocks noGrp="1"/>
          </p:cNvSpPr>
          <p:nvPr>
            <p:ph type="title"/>
          </p:nvPr>
        </p:nvSpPr>
        <p:spPr>
          <a:prstGeom prst="rect">
            <a:avLst/>
          </a:prstGeom>
        </p:spPr>
        <p:txBody>
          <a:bodyPr/>
          <a:lstStyle>
            <a:lvl1pPr algn="ctr">
              <a:defRPr sz="5400"/>
            </a:lvl1pPr>
          </a:lstStyle>
          <a:p>
            <a:r>
              <a:t>La valeur de l'intérêt particulier</a:t>
            </a:r>
          </a:p>
        </p:txBody>
      </p:sp>
      <p:sp>
        <p:nvSpPr>
          <p:cNvPr id="492" name="Content Placeholder 2"/>
          <p:cNvSpPr txBox="1">
            <a:spLocks noGrp="1"/>
          </p:cNvSpPr>
          <p:nvPr>
            <p:ph type="body" sz="half" idx="1"/>
          </p:nvPr>
        </p:nvSpPr>
        <p:spPr>
          <a:xfrm>
            <a:off x="838200" y="1825625"/>
            <a:ext cx="7527084" cy="4351338"/>
          </a:xfrm>
          <a:prstGeom prst="rect">
            <a:avLst/>
          </a:prstGeom>
        </p:spPr>
        <p:txBody>
          <a:bodyPr/>
          <a:lstStyle/>
          <a:p>
            <a:pPr>
              <a:defRPr sz="3600"/>
            </a:pPr>
            <a:r>
              <a:t>"Je n'ai jamais rencontré quelqu'un atteint du syndrome d'Asperger qui était déprimé lorsqu'il s’adonnait à un </a:t>
            </a:r>
            <a:r>
              <a:rPr b="1"/>
              <a:t>intérêt particulier." </a:t>
            </a:r>
            <a:r>
              <a:t>Nick Dubin</a:t>
            </a:r>
          </a:p>
          <a:p>
            <a:pPr>
              <a:defRPr sz="3600"/>
            </a:pPr>
            <a:r>
              <a:t>"L'intérêt particulier rend la vie digne d'être vécue." Nick Dubin</a:t>
            </a:r>
          </a:p>
        </p:txBody>
      </p:sp>
      <p:pic>
        <p:nvPicPr>
          <p:cNvPr id="493" name="Picture 3" descr="Picture 3"/>
          <p:cNvPicPr>
            <a:picLocks noChangeAspect="1"/>
          </p:cNvPicPr>
          <p:nvPr/>
        </p:nvPicPr>
        <p:blipFill>
          <a:blip r:embed="rId2"/>
          <a:stretch>
            <a:fillRect/>
          </a:stretch>
        </p:blipFill>
        <p:spPr>
          <a:xfrm>
            <a:off x="8550847" y="1825625"/>
            <a:ext cx="3005989" cy="4563889"/>
          </a:xfrm>
          <a:prstGeom prst="rect">
            <a:avLst/>
          </a:prstGeom>
          <a:ln w="12700">
            <a:miter lim="400000"/>
          </a:ln>
        </p:spPr>
      </p:pic>
      <p:pic>
        <p:nvPicPr>
          <p:cNvPr id="494"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495"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Title 1"/>
          <p:cNvSpPr txBox="1">
            <a:spLocks noGrp="1"/>
          </p:cNvSpPr>
          <p:nvPr>
            <p:ph type="title"/>
          </p:nvPr>
        </p:nvSpPr>
        <p:spPr>
          <a:prstGeom prst="rect">
            <a:avLst/>
          </a:prstGeom>
        </p:spPr>
        <p:txBody>
          <a:bodyPr/>
          <a:lstStyle>
            <a:lvl1pPr algn="ctr">
              <a:defRPr sz="5400"/>
            </a:lvl1pPr>
          </a:lstStyle>
          <a:p>
            <a:r>
              <a:t>Outils de réflexion</a:t>
            </a:r>
          </a:p>
        </p:txBody>
      </p:sp>
      <p:sp>
        <p:nvSpPr>
          <p:cNvPr id="498" name="Content Placeholder 2"/>
          <p:cNvSpPr txBox="1">
            <a:spLocks noGrp="1"/>
          </p:cNvSpPr>
          <p:nvPr>
            <p:ph type="body" idx="1"/>
          </p:nvPr>
        </p:nvSpPr>
        <p:spPr>
          <a:xfrm>
            <a:off x="838199" y="1825625"/>
            <a:ext cx="8128822" cy="4351338"/>
          </a:xfrm>
          <a:prstGeom prst="rect">
            <a:avLst/>
          </a:prstGeom>
        </p:spPr>
        <p:txBody>
          <a:bodyPr/>
          <a:lstStyle/>
          <a:p>
            <a:r>
              <a:t>Les outils de réflexion modifient la perception, les connaissances, les croyances et les réactions.</a:t>
            </a:r>
          </a:p>
          <a:p>
            <a:r>
              <a:t>Utiliser la force intellectuelle pour analyser, évaluer et réparer les sentiments de tristesse</a:t>
            </a:r>
          </a:p>
          <a:p>
            <a:r>
              <a:t>Conceptualisé comme un manuel de réparation</a:t>
            </a:r>
          </a:p>
        </p:txBody>
      </p:sp>
      <p:pic>
        <p:nvPicPr>
          <p:cNvPr id="499" name="Picture 3" descr="Picture 3"/>
          <p:cNvPicPr>
            <a:picLocks noChangeAspect="1"/>
          </p:cNvPicPr>
          <p:nvPr/>
        </p:nvPicPr>
        <p:blipFill>
          <a:blip r:embed="rId2"/>
          <a:stretch>
            <a:fillRect/>
          </a:stretch>
        </p:blipFill>
        <p:spPr>
          <a:xfrm>
            <a:off x="9036118" y="938221"/>
            <a:ext cx="1911244" cy="5554654"/>
          </a:xfrm>
          <a:prstGeom prst="rect">
            <a:avLst/>
          </a:prstGeom>
          <a:ln w="12700">
            <a:miter lim="400000"/>
          </a:ln>
        </p:spPr>
      </p:pic>
      <p:pic>
        <p:nvPicPr>
          <p:cNvPr id="500" name="Picture 4" descr="Picture 4"/>
          <p:cNvPicPr>
            <a:picLocks noChangeAspect="1"/>
          </p:cNvPicPr>
          <p:nvPr/>
        </p:nvPicPr>
        <p:blipFill>
          <a:blip r:embed="rId3"/>
          <a:stretch>
            <a:fillRect/>
          </a:stretch>
        </p:blipFill>
        <p:spPr>
          <a:xfrm>
            <a:off x="3206850" y="4393684"/>
            <a:ext cx="3252946" cy="2323532"/>
          </a:xfrm>
          <a:prstGeom prst="rect">
            <a:avLst/>
          </a:prstGeom>
          <a:ln w="12700">
            <a:miter lim="400000"/>
          </a:ln>
        </p:spPr>
      </p:pic>
      <p:pic>
        <p:nvPicPr>
          <p:cNvPr id="501" name="Picture 7" descr="Picture 7"/>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502"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itle 1"/>
          <p:cNvSpPr txBox="1">
            <a:spLocks noGrp="1"/>
          </p:cNvSpPr>
          <p:nvPr>
            <p:ph type="title"/>
          </p:nvPr>
        </p:nvSpPr>
        <p:spPr>
          <a:xfrm>
            <a:off x="839787" y="365125"/>
            <a:ext cx="10515601" cy="1325563"/>
          </a:xfrm>
          <a:prstGeom prst="rect">
            <a:avLst/>
          </a:prstGeom>
        </p:spPr>
        <p:txBody>
          <a:bodyPr/>
          <a:lstStyle/>
          <a:p>
            <a:pPr algn="ctr" defTabSz="713230">
              <a:defRPr sz="4200"/>
            </a:pPr>
            <a:r>
              <a:t>Pensée adaptative</a:t>
            </a:r>
            <a:br/>
            <a:endParaRPr/>
          </a:p>
        </p:txBody>
      </p:sp>
      <p:sp>
        <p:nvSpPr>
          <p:cNvPr id="505" name="Text Placeholder 3"/>
          <p:cNvSpPr txBox="1">
            <a:spLocks noGrp="1"/>
          </p:cNvSpPr>
          <p:nvPr>
            <p:ph type="body" sz="quarter" idx="1"/>
          </p:nvPr>
        </p:nvSpPr>
        <p:spPr>
          <a:xfrm>
            <a:off x="839787" y="1681163"/>
            <a:ext cx="5157788" cy="823914"/>
          </a:xfrm>
          <a:prstGeom prst="rect">
            <a:avLst/>
          </a:prstGeom>
        </p:spPr>
        <p:txBody>
          <a:bodyPr/>
          <a:lstStyle>
            <a:lvl1pPr>
              <a:defRPr sz="3300"/>
            </a:lvl1pPr>
          </a:lstStyle>
          <a:p>
            <a:r>
              <a:t>Maladaptive</a:t>
            </a:r>
          </a:p>
        </p:txBody>
      </p:sp>
      <p:sp>
        <p:nvSpPr>
          <p:cNvPr id="506" name="Content Placeholder 2"/>
          <p:cNvSpPr txBox="1"/>
          <p:nvPr/>
        </p:nvSpPr>
        <p:spPr>
          <a:xfrm>
            <a:off x="885506" y="2505075"/>
            <a:ext cx="5066350" cy="3684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81000"/>
              </a:lnSpc>
              <a:spcBef>
                <a:spcPts val="1000"/>
              </a:spcBef>
              <a:buSzPct val="100000"/>
              <a:buFont typeface="Arial"/>
              <a:buChar char="•"/>
              <a:defRPr sz="2900"/>
            </a:pPr>
            <a:r>
              <a:t>Catastrophisme*</a:t>
            </a:r>
            <a:endParaRPr sz="2500"/>
          </a:p>
          <a:p>
            <a:pPr marL="228600" indent="-228600">
              <a:lnSpc>
                <a:spcPct val="81000"/>
              </a:lnSpc>
              <a:spcBef>
                <a:spcPts val="1000"/>
              </a:spcBef>
              <a:buSzPct val="100000"/>
              <a:buFont typeface="Arial"/>
              <a:buChar char="•"/>
              <a:defRPr sz="2900"/>
            </a:pPr>
            <a:r>
              <a:t>Penser en noir et blanc*</a:t>
            </a:r>
            <a:endParaRPr sz="2500"/>
          </a:p>
          <a:p>
            <a:pPr marL="228600" indent="-228600">
              <a:lnSpc>
                <a:spcPct val="81000"/>
              </a:lnSpc>
              <a:spcBef>
                <a:spcPts val="1000"/>
              </a:spcBef>
              <a:buSzPct val="100000"/>
              <a:buFont typeface="Arial"/>
              <a:buChar char="•"/>
              <a:defRPr sz="2900"/>
            </a:pPr>
            <a:r>
              <a:t>Suppression*</a:t>
            </a:r>
            <a:endParaRPr sz="2500"/>
          </a:p>
          <a:p>
            <a:pPr marL="228600" indent="-228600">
              <a:lnSpc>
                <a:spcPct val="81000"/>
              </a:lnSpc>
              <a:spcBef>
                <a:spcPts val="1000"/>
              </a:spcBef>
              <a:buSzPct val="100000"/>
              <a:buFont typeface="Arial"/>
              <a:buChar char="•"/>
              <a:defRPr sz="2900"/>
            </a:pPr>
            <a:r>
              <a:t>Évitement*</a:t>
            </a:r>
            <a:endParaRPr sz="2500"/>
          </a:p>
          <a:p>
            <a:pPr marL="228600" indent="-228600">
              <a:lnSpc>
                <a:spcPct val="81000"/>
              </a:lnSpc>
              <a:spcBef>
                <a:spcPts val="1000"/>
              </a:spcBef>
              <a:buSzPct val="100000"/>
              <a:buFont typeface="Arial"/>
              <a:buChar char="•"/>
              <a:defRPr sz="2500"/>
            </a:pPr>
            <a:endParaRPr sz="2500"/>
          </a:p>
          <a:p>
            <a:pPr>
              <a:lnSpc>
                <a:spcPct val="81000"/>
              </a:lnSpc>
              <a:spcBef>
                <a:spcPts val="1000"/>
              </a:spcBef>
              <a:defRPr sz="2900" b="1"/>
            </a:pPr>
            <a:r>
              <a:t>* Caractéristique des TSA</a:t>
            </a:r>
          </a:p>
        </p:txBody>
      </p:sp>
      <p:sp>
        <p:nvSpPr>
          <p:cNvPr id="507" name="Text Placeholder 4"/>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nSpc>
                <a:spcPct val="90000"/>
              </a:lnSpc>
              <a:spcBef>
                <a:spcPts val="1000"/>
              </a:spcBef>
              <a:buSzTx/>
              <a:buNone/>
              <a:defRPr sz="3300" b="1">
                <a:latin typeface="+mn-lt"/>
                <a:ea typeface="+mn-ea"/>
                <a:cs typeface="+mn-cs"/>
                <a:sym typeface="Calibri"/>
              </a:defRPr>
            </a:lvl1pPr>
          </a:lstStyle>
          <a:p>
            <a:r>
              <a:t>Adaptive</a:t>
            </a:r>
          </a:p>
        </p:txBody>
      </p:sp>
      <p:sp>
        <p:nvSpPr>
          <p:cNvPr id="508" name="Content Placeholder 5"/>
          <p:cNvSpPr txBox="1"/>
          <p:nvPr/>
        </p:nvSpPr>
        <p:spPr>
          <a:xfrm>
            <a:off x="6217920" y="2505075"/>
            <a:ext cx="5091749" cy="3684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81000"/>
              </a:lnSpc>
              <a:spcBef>
                <a:spcPts val="1000"/>
              </a:spcBef>
              <a:buSzPct val="100000"/>
              <a:buFont typeface="Arial"/>
              <a:buChar char="•"/>
              <a:defRPr sz="2900"/>
            </a:pPr>
            <a:r>
              <a:t>Auto-apaisement (paroles et actes)</a:t>
            </a:r>
            <a:endParaRPr sz="2500"/>
          </a:p>
          <a:p>
            <a:pPr marL="228600" indent="-228600">
              <a:lnSpc>
                <a:spcPct val="81000"/>
              </a:lnSpc>
              <a:spcBef>
                <a:spcPts val="1000"/>
              </a:spcBef>
              <a:buSzPct val="100000"/>
              <a:buFont typeface="Arial"/>
              <a:buChar char="•"/>
              <a:defRPr sz="2900"/>
            </a:pPr>
            <a:r>
              <a:t>Autres perspectives</a:t>
            </a:r>
            <a:endParaRPr sz="2500"/>
          </a:p>
          <a:p>
            <a:pPr marL="228600" indent="-228600">
              <a:lnSpc>
                <a:spcPct val="81000"/>
              </a:lnSpc>
              <a:spcBef>
                <a:spcPts val="1000"/>
              </a:spcBef>
              <a:buSzPct val="100000"/>
              <a:buFont typeface="Arial"/>
              <a:buChar char="•"/>
              <a:defRPr sz="2900"/>
            </a:pPr>
            <a:r>
              <a:t>Divulgation</a:t>
            </a:r>
            <a:endParaRPr sz="2500"/>
          </a:p>
          <a:p>
            <a:pPr marL="228600" indent="-228600">
              <a:lnSpc>
                <a:spcPct val="81000"/>
              </a:lnSpc>
              <a:spcBef>
                <a:spcPts val="1000"/>
              </a:spcBef>
              <a:buSzPct val="100000"/>
              <a:buFont typeface="Arial"/>
              <a:buChar char="•"/>
              <a:defRPr sz="2900"/>
            </a:pPr>
            <a:r>
              <a:t>Ré-appréciation positive (mise en perspective, optimisme)</a:t>
            </a:r>
            <a:endParaRPr sz="2500"/>
          </a:p>
          <a:p>
            <a:pPr marL="228600" indent="-228600">
              <a:lnSpc>
                <a:spcPct val="81000"/>
              </a:lnSpc>
              <a:spcBef>
                <a:spcPts val="1000"/>
              </a:spcBef>
              <a:buSzPct val="100000"/>
              <a:buFont typeface="Arial"/>
              <a:buChar char="•"/>
              <a:defRPr sz="2900"/>
            </a:pPr>
            <a:r>
              <a:t>Rechercher et répondre à la compassion et à l'affection</a:t>
            </a:r>
          </a:p>
        </p:txBody>
      </p:sp>
      <p:pic>
        <p:nvPicPr>
          <p:cNvPr id="509" name="Picture 8" descr="Picture 8"/>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510" name="TextBox 9"/>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Title 1"/>
          <p:cNvSpPr txBox="1">
            <a:spLocks noGrp="1"/>
          </p:cNvSpPr>
          <p:nvPr>
            <p:ph type="title"/>
          </p:nvPr>
        </p:nvSpPr>
        <p:spPr>
          <a:prstGeom prst="rect">
            <a:avLst/>
          </a:prstGeom>
        </p:spPr>
        <p:txBody>
          <a:bodyPr/>
          <a:lstStyle>
            <a:lvl1pPr algn="ctr">
              <a:defRPr sz="5400"/>
            </a:lvl1pPr>
          </a:lstStyle>
          <a:p>
            <a:r>
              <a:t>Appréciation</a:t>
            </a:r>
          </a:p>
        </p:txBody>
      </p:sp>
      <p:sp>
        <p:nvSpPr>
          <p:cNvPr id="513" name="Content Placeholder 2"/>
          <p:cNvSpPr txBox="1">
            <a:spLocks noGrp="1"/>
          </p:cNvSpPr>
          <p:nvPr>
            <p:ph type="body" idx="1"/>
          </p:nvPr>
        </p:nvSpPr>
        <p:spPr>
          <a:prstGeom prst="rect">
            <a:avLst/>
          </a:prstGeom>
        </p:spPr>
        <p:txBody>
          <a:bodyPr/>
          <a:lstStyle/>
          <a:p>
            <a:pPr marL="0" indent="0" defTabSz="905255">
              <a:lnSpc>
                <a:spcPct val="80000"/>
              </a:lnSpc>
              <a:spcBef>
                <a:spcPts val="900"/>
              </a:spcBef>
              <a:buSzTx/>
              <a:buNone/>
              <a:defRPr sz="2900"/>
            </a:pPr>
            <a:r>
              <a:t>Énumére au moins 5 choses pour lesquelles tu es reconnaissant(e).</a:t>
            </a:r>
          </a:p>
          <a:p>
            <a:pPr marL="0" indent="0" defTabSz="905255">
              <a:lnSpc>
                <a:spcPct val="80000"/>
              </a:lnSpc>
              <a:spcBef>
                <a:spcPts val="900"/>
              </a:spcBef>
              <a:buSzTx/>
              <a:buNone/>
              <a:defRPr sz="2900"/>
            </a:pPr>
            <a:r>
              <a:t>Crée un collage pour exprimer les principales choses pour lesquelles tu es reconnaissant(e) dans la vie, comme:</a:t>
            </a:r>
          </a:p>
          <a:p>
            <a:pPr marL="226313" indent="-226313" defTabSz="905255">
              <a:lnSpc>
                <a:spcPct val="80000"/>
              </a:lnSpc>
              <a:spcBef>
                <a:spcPts val="900"/>
              </a:spcBef>
              <a:defRPr sz="2900"/>
            </a:pPr>
            <a:r>
              <a:t>Ton intelligence</a:t>
            </a:r>
          </a:p>
          <a:p>
            <a:pPr marL="226313" indent="-226313" defTabSz="905255">
              <a:lnSpc>
                <a:spcPct val="80000"/>
              </a:lnSpc>
              <a:spcBef>
                <a:spcPts val="900"/>
              </a:spcBef>
              <a:defRPr sz="2900"/>
            </a:pPr>
            <a:r>
              <a:t>Ton animal de compagnie</a:t>
            </a:r>
          </a:p>
          <a:p>
            <a:pPr marL="226313" indent="-226313" defTabSz="905255">
              <a:lnSpc>
                <a:spcPct val="80000"/>
              </a:lnSpc>
              <a:spcBef>
                <a:spcPts val="900"/>
              </a:spcBef>
              <a:defRPr sz="2900"/>
            </a:pPr>
            <a:r>
              <a:t>Tes parents</a:t>
            </a:r>
          </a:p>
          <a:p>
            <a:pPr marL="226313" indent="-226313" defTabSz="905255">
              <a:lnSpc>
                <a:spcPct val="80000"/>
              </a:lnSpc>
              <a:spcBef>
                <a:spcPts val="900"/>
              </a:spcBef>
              <a:defRPr sz="2900"/>
            </a:pPr>
            <a:r>
              <a:t>Ton ordinateur</a:t>
            </a:r>
          </a:p>
          <a:p>
            <a:pPr marL="226313" indent="-226313" defTabSz="905255">
              <a:lnSpc>
                <a:spcPct val="80000"/>
              </a:lnSpc>
              <a:spcBef>
                <a:spcPts val="900"/>
              </a:spcBef>
              <a:defRPr sz="2900"/>
            </a:pPr>
            <a:r>
              <a:t>JK Rowling</a:t>
            </a:r>
          </a:p>
          <a:p>
            <a:pPr marL="226313" indent="-226313" defTabSz="905255">
              <a:lnSpc>
                <a:spcPct val="80000"/>
              </a:lnSpc>
              <a:spcBef>
                <a:spcPts val="900"/>
              </a:spcBef>
              <a:defRPr sz="2900"/>
            </a:pPr>
            <a:r>
              <a:t>Star Trek</a:t>
            </a:r>
          </a:p>
        </p:txBody>
      </p:sp>
      <p:pic>
        <p:nvPicPr>
          <p:cNvPr id="514" name="Picture 2" descr="Picture 2"/>
          <p:cNvPicPr>
            <a:picLocks noChangeAspect="1"/>
          </p:cNvPicPr>
          <p:nvPr/>
        </p:nvPicPr>
        <p:blipFill>
          <a:blip r:embed="rId2"/>
          <a:stretch>
            <a:fillRect/>
          </a:stretch>
        </p:blipFill>
        <p:spPr>
          <a:xfrm>
            <a:off x="5185757" y="3470142"/>
            <a:ext cx="2449512" cy="2698752"/>
          </a:xfrm>
          <a:prstGeom prst="rect">
            <a:avLst/>
          </a:prstGeom>
          <a:ln w="12700">
            <a:miter lim="400000"/>
          </a:ln>
        </p:spPr>
      </p:pic>
      <p:pic>
        <p:nvPicPr>
          <p:cNvPr id="515" name="Picture 3" descr="Picture 3"/>
          <p:cNvPicPr>
            <a:picLocks noChangeAspect="1"/>
          </p:cNvPicPr>
          <p:nvPr/>
        </p:nvPicPr>
        <p:blipFill>
          <a:blip r:embed="rId3"/>
          <a:stretch>
            <a:fillRect/>
          </a:stretch>
        </p:blipFill>
        <p:spPr>
          <a:xfrm>
            <a:off x="7932517" y="3466106"/>
            <a:ext cx="3383528" cy="2706823"/>
          </a:xfrm>
          <a:prstGeom prst="rect">
            <a:avLst/>
          </a:prstGeom>
          <a:ln w="12700">
            <a:miter lim="400000"/>
          </a:ln>
        </p:spPr>
      </p:pic>
      <p:pic>
        <p:nvPicPr>
          <p:cNvPr id="516" name="Picture 4" descr="Picture 4"/>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517"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Title 1"/>
          <p:cNvSpPr txBox="1">
            <a:spLocks noGrp="1"/>
          </p:cNvSpPr>
          <p:nvPr>
            <p:ph type="title"/>
          </p:nvPr>
        </p:nvSpPr>
        <p:spPr>
          <a:prstGeom prst="rect">
            <a:avLst/>
          </a:prstGeom>
        </p:spPr>
        <p:txBody>
          <a:bodyPr/>
          <a:lstStyle>
            <a:lvl1pPr algn="ctr">
              <a:defRPr sz="5400"/>
            </a:lvl1pPr>
          </a:lstStyle>
          <a:p>
            <a:r>
              <a:t>Création d'un journal des plaisirs</a:t>
            </a:r>
          </a:p>
        </p:txBody>
      </p:sp>
      <p:sp>
        <p:nvSpPr>
          <p:cNvPr id="520" name="Content Placeholder 2"/>
          <p:cNvSpPr txBox="1">
            <a:spLocks noGrp="1"/>
          </p:cNvSpPr>
          <p:nvPr>
            <p:ph type="body" idx="1"/>
          </p:nvPr>
        </p:nvSpPr>
        <p:spPr>
          <a:xfrm>
            <a:off x="454249" y="1825625"/>
            <a:ext cx="8264998" cy="4351338"/>
          </a:xfrm>
          <a:prstGeom prst="rect">
            <a:avLst/>
          </a:prstGeom>
        </p:spPr>
        <p:txBody>
          <a:bodyPr/>
          <a:lstStyle/>
          <a:p>
            <a:pPr marL="201168" indent="-201168" defTabSz="804672">
              <a:spcBef>
                <a:spcPts val="800"/>
              </a:spcBef>
              <a:defRPr sz="3520"/>
            </a:pPr>
            <a:r>
              <a:t>Créer un journal pour noter les moments de bonheur, de réussite, d'accomplissement ou de plaisir.</a:t>
            </a:r>
          </a:p>
          <a:p>
            <a:pPr marL="201168" indent="-201168" defTabSz="804672">
              <a:spcBef>
                <a:spcPts val="800"/>
              </a:spcBef>
              <a:defRPr sz="3520"/>
            </a:pPr>
            <a:r>
              <a:t>Se rappeler comme un antidote à la tristesse</a:t>
            </a:r>
          </a:p>
          <a:p>
            <a:pPr marL="201168" indent="-201168" defTabSz="804672">
              <a:spcBef>
                <a:spcPts val="800"/>
              </a:spcBef>
              <a:defRPr sz="3520"/>
            </a:pPr>
            <a:r>
              <a:t>Il peut s'agir d'un texte, d'une photographie ou d'un souvenir tel qu'un billet de concert.</a:t>
            </a:r>
          </a:p>
        </p:txBody>
      </p:sp>
      <p:pic>
        <p:nvPicPr>
          <p:cNvPr id="521" name="Picture 4" descr="Picture 4"/>
          <p:cNvPicPr>
            <a:picLocks noChangeAspect="1"/>
          </p:cNvPicPr>
          <p:nvPr/>
        </p:nvPicPr>
        <p:blipFill>
          <a:blip r:embed="rId2"/>
          <a:stretch>
            <a:fillRect/>
          </a:stretch>
        </p:blipFill>
        <p:spPr>
          <a:xfrm>
            <a:off x="9239891" y="1940155"/>
            <a:ext cx="2457238" cy="3365905"/>
          </a:xfrm>
          <a:prstGeom prst="rect">
            <a:avLst/>
          </a:prstGeom>
          <a:ln w="12700">
            <a:miter lim="400000"/>
          </a:ln>
        </p:spPr>
      </p:pic>
      <p:pic>
        <p:nvPicPr>
          <p:cNvPr id="522"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23"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Title 1"/>
          <p:cNvSpPr txBox="1">
            <a:spLocks noGrp="1"/>
          </p:cNvSpPr>
          <p:nvPr>
            <p:ph type="title"/>
          </p:nvPr>
        </p:nvSpPr>
        <p:spPr>
          <a:prstGeom prst="rect">
            <a:avLst/>
          </a:prstGeom>
        </p:spPr>
        <p:txBody>
          <a:bodyPr/>
          <a:lstStyle/>
          <a:p>
            <a:pPr algn="ctr" defTabSz="804672">
              <a:defRPr sz="4200"/>
            </a:pPr>
            <a:r>
              <a:t>Apprendre à utiliser les outils sociaux</a:t>
            </a:r>
            <a:br/>
            <a:endParaRPr/>
          </a:p>
        </p:txBody>
      </p:sp>
      <p:sp>
        <p:nvSpPr>
          <p:cNvPr id="526" name="Content Placeholder 2"/>
          <p:cNvSpPr txBox="1">
            <a:spLocks noGrp="1"/>
          </p:cNvSpPr>
          <p:nvPr>
            <p:ph type="body" idx="1"/>
          </p:nvPr>
        </p:nvSpPr>
        <p:spPr>
          <a:xfrm>
            <a:off x="458054" y="1825624"/>
            <a:ext cx="6923928" cy="4869916"/>
          </a:xfrm>
          <a:prstGeom prst="rect">
            <a:avLst/>
          </a:prstGeom>
        </p:spPr>
        <p:txBody>
          <a:bodyPr/>
          <a:lstStyle/>
          <a:p>
            <a:r>
              <a:t>Les outils sociaux sont représentés par une éponge qui "nettoie" et absorbe les sentiments.</a:t>
            </a:r>
          </a:p>
          <a:p>
            <a:r>
              <a:t>Les personnes et animaux dans ta vie</a:t>
            </a:r>
          </a:p>
          <a:p>
            <a:r>
              <a:t>"Un problème partagé est un problème réduit de moitié"</a:t>
            </a:r>
          </a:p>
          <a:p>
            <a:r>
              <a:t>Tes actes de bonté et de générosité, le fait d'être apprécié et que l’on ait besoin de toi améliorent l’estime de soi et l’humeur.</a:t>
            </a:r>
          </a:p>
        </p:txBody>
      </p:sp>
      <p:pic>
        <p:nvPicPr>
          <p:cNvPr id="527" name="Picture 3" descr="Picture 3"/>
          <p:cNvPicPr>
            <a:picLocks noChangeAspect="1"/>
          </p:cNvPicPr>
          <p:nvPr/>
        </p:nvPicPr>
        <p:blipFill>
          <a:blip r:embed="rId2"/>
          <a:stretch>
            <a:fillRect/>
          </a:stretch>
        </p:blipFill>
        <p:spPr>
          <a:xfrm>
            <a:off x="7926440" y="1445342"/>
            <a:ext cx="2008216" cy="4869918"/>
          </a:xfrm>
          <a:prstGeom prst="rect">
            <a:avLst/>
          </a:prstGeom>
          <a:ln w="12700">
            <a:miter lim="400000"/>
          </a:ln>
        </p:spPr>
      </p:pic>
      <p:pic>
        <p:nvPicPr>
          <p:cNvPr id="528"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29"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xfrm>
            <a:off x="56506" y="365125"/>
            <a:ext cx="12010494" cy="1874642"/>
          </a:xfrm>
          <a:prstGeom prst="rect">
            <a:avLst/>
          </a:prstGeom>
        </p:spPr>
        <p:txBody>
          <a:bodyPr/>
          <a:lstStyle/>
          <a:p>
            <a:pPr algn="ctr" defTabSz="694944">
              <a:defRPr sz="3268"/>
            </a:pPr>
            <a:r>
              <a:t>Raisons pour lesquelles une personne autiste peut parfois se sentir triste</a:t>
            </a:r>
            <a:br/>
            <a:r>
              <a:rPr sz="2964"/>
              <a:t> Questionnaire sur la dépression</a:t>
            </a:r>
            <a:br>
              <a:rPr sz="2964"/>
            </a:br>
            <a:endParaRPr sz="2964"/>
          </a:p>
        </p:txBody>
      </p:sp>
      <p:sp>
        <p:nvSpPr>
          <p:cNvPr id="214" name="Content Placeholder 2"/>
          <p:cNvSpPr txBox="1">
            <a:spLocks noGrp="1"/>
          </p:cNvSpPr>
          <p:nvPr>
            <p:ph type="body" idx="1"/>
          </p:nvPr>
        </p:nvSpPr>
        <p:spPr>
          <a:xfrm>
            <a:off x="838200" y="2291314"/>
            <a:ext cx="10515600" cy="3885649"/>
          </a:xfrm>
          <a:prstGeom prst="rect">
            <a:avLst/>
          </a:prstGeom>
        </p:spPr>
        <p:txBody>
          <a:bodyPr/>
          <a:lstStyle/>
          <a:p>
            <a:pPr marL="0" indent="0">
              <a:buSzTx/>
              <a:buNone/>
            </a:pPr>
            <a:r>
              <a:t>⬜ Solitude</a:t>
            </a:r>
          </a:p>
          <a:p>
            <a:pPr marL="0" indent="0">
              <a:buSzTx/>
              <a:buNone/>
            </a:pPr>
            <a:r>
              <a:t>⬜ Être rejeté ou humilié par des personnes à l'école ou au travail</a:t>
            </a:r>
          </a:p>
          <a:p>
            <a:pPr marL="0" indent="0">
              <a:buSzTx/>
              <a:buNone/>
            </a:pPr>
            <a:r>
              <a:t>⬜ Harcèlement et moqueries à l'école ou au travail</a:t>
            </a:r>
          </a:p>
          <a:p>
            <a:pPr marL="0" indent="0">
              <a:buSzTx/>
              <a:buNone/>
            </a:pPr>
            <a:r>
              <a:t>⬜ Se sentir épuisé d'essayer d'être accepté et aimé</a:t>
            </a:r>
          </a:p>
          <a:p>
            <a:pPr marL="0" indent="0">
              <a:buSzTx/>
              <a:buNone/>
            </a:pPr>
            <a:r>
              <a:t>⬜ Croire les critiques des pairs à l'école ou au travail.</a:t>
            </a:r>
          </a:p>
          <a:p>
            <a:pPr marL="0" indent="0">
              <a:buSzTx/>
              <a:buNone/>
            </a:pPr>
            <a:r>
              <a:t>⬜ Être sensible à la souffrance des autres</a:t>
            </a:r>
          </a:p>
        </p:txBody>
      </p:sp>
      <p:pic>
        <p:nvPicPr>
          <p:cNvPr id="215" name="Picture 7" descr="Picture 7"/>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16"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Title 1"/>
          <p:cNvSpPr txBox="1">
            <a:spLocks noGrp="1"/>
          </p:cNvSpPr>
          <p:nvPr>
            <p:ph type="title"/>
          </p:nvPr>
        </p:nvSpPr>
        <p:spPr>
          <a:prstGeom prst="rect">
            <a:avLst/>
          </a:prstGeom>
        </p:spPr>
        <p:txBody>
          <a:bodyPr/>
          <a:lstStyle>
            <a:lvl1pPr algn="ctr">
              <a:defRPr sz="5400"/>
            </a:lvl1pPr>
          </a:lstStyle>
          <a:p>
            <a:r>
              <a:t>Apprendre à utiliser les outils sociaux</a:t>
            </a:r>
          </a:p>
        </p:txBody>
      </p:sp>
      <p:sp>
        <p:nvSpPr>
          <p:cNvPr id="532" name="Content Placeholder 2"/>
          <p:cNvSpPr txBox="1">
            <a:spLocks noGrp="1"/>
          </p:cNvSpPr>
          <p:nvPr>
            <p:ph type="body" idx="1"/>
          </p:nvPr>
        </p:nvSpPr>
        <p:spPr>
          <a:prstGeom prst="rect">
            <a:avLst/>
          </a:prstGeom>
        </p:spPr>
        <p:txBody>
          <a:bodyPr/>
          <a:lstStyle/>
          <a:p>
            <a:pPr>
              <a:defRPr b="1"/>
            </a:pPr>
            <a:r>
              <a:t>Qui </a:t>
            </a:r>
            <a:r>
              <a:rPr b="0"/>
              <a:t>pourrait être un outil social à la maison ou à l'école/au travail ?</a:t>
            </a:r>
          </a:p>
          <a:p>
            <a:pPr>
              <a:defRPr b="1"/>
            </a:pPr>
            <a:r>
              <a:t>Comment </a:t>
            </a:r>
            <a:r>
              <a:rPr b="0"/>
              <a:t>cette personne (ou cet animal) pourrait-elle aider ?</a:t>
            </a:r>
          </a:p>
          <a:p>
            <a:pPr>
              <a:defRPr b="1"/>
            </a:pPr>
            <a:r>
              <a:t>Augmenter les activités sociales</a:t>
            </a:r>
          </a:p>
          <a:p>
            <a:r>
              <a:t>Rejoindre un groupe d'intérêt</a:t>
            </a:r>
          </a:p>
          <a:p>
            <a:r>
              <a:t>S'inscrire à un cours</a:t>
            </a:r>
          </a:p>
          <a:p>
            <a:r>
              <a:t>Le travail bénévole</a:t>
            </a:r>
          </a:p>
          <a:p>
            <a:r>
              <a:t>Voir un vieil ami</a:t>
            </a:r>
          </a:p>
          <a:p>
            <a:pPr marL="0" indent="0">
              <a:buSzTx/>
              <a:buNone/>
            </a:pPr>
            <a:r>
              <a:t>Essayer une seule activité sociale par semaine</a:t>
            </a:r>
          </a:p>
        </p:txBody>
      </p:sp>
      <p:pic>
        <p:nvPicPr>
          <p:cNvPr id="533" name="Picture 3" descr="Picture 3"/>
          <p:cNvPicPr>
            <a:picLocks noChangeAspect="1"/>
          </p:cNvPicPr>
          <p:nvPr/>
        </p:nvPicPr>
        <p:blipFill>
          <a:blip r:embed="rId2"/>
          <a:stretch>
            <a:fillRect/>
          </a:stretch>
        </p:blipFill>
        <p:spPr>
          <a:xfrm>
            <a:off x="7665197" y="2952718"/>
            <a:ext cx="3807446" cy="2533682"/>
          </a:xfrm>
          <a:prstGeom prst="rect">
            <a:avLst/>
          </a:prstGeom>
          <a:ln w="12700">
            <a:miter lim="400000"/>
          </a:ln>
        </p:spPr>
      </p:pic>
      <p:pic>
        <p:nvPicPr>
          <p:cNvPr id="534" name="Picture 6" descr="Picture 6"/>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35" name="TextBox 7"/>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Title 1"/>
          <p:cNvSpPr txBox="1">
            <a:spLocks noGrp="1"/>
          </p:cNvSpPr>
          <p:nvPr>
            <p:ph type="title"/>
          </p:nvPr>
        </p:nvSpPr>
        <p:spPr>
          <a:prstGeom prst="rect">
            <a:avLst/>
          </a:prstGeom>
        </p:spPr>
        <p:txBody>
          <a:bodyPr/>
          <a:lstStyle>
            <a:lvl1pPr algn="ctr">
              <a:defRPr sz="5400"/>
            </a:lvl1pPr>
          </a:lstStyle>
          <a:p>
            <a:r>
              <a:t>Outils utiles</a:t>
            </a:r>
          </a:p>
        </p:txBody>
      </p:sp>
      <p:sp>
        <p:nvSpPr>
          <p:cNvPr id="538" name="Content Placeholder 2"/>
          <p:cNvSpPr txBox="1">
            <a:spLocks noGrp="1"/>
          </p:cNvSpPr>
          <p:nvPr>
            <p:ph type="body" idx="1"/>
          </p:nvPr>
        </p:nvSpPr>
        <p:spPr>
          <a:prstGeom prst="rect">
            <a:avLst/>
          </a:prstGeom>
        </p:spPr>
        <p:txBody>
          <a:bodyPr/>
          <a:lstStyle/>
          <a:p>
            <a:pPr>
              <a:defRPr b="1"/>
            </a:pPr>
            <a:r>
              <a:t>Les médicaments : </a:t>
            </a:r>
            <a:r>
              <a:rPr b="0"/>
              <a:t>Aspects positifs et préoccupations</a:t>
            </a:r>
          </a:p>
          <a:p>
            <a:pPr>
              <a:defRPr b="1"/>
            </a:pPr>
            <a:r>
              <a:t>Croyances religieuses, spirituelles ou personnelles </a:t>
            </a:r>
            <a:r>
              <a:rPr b="0"/>
              <a:t>: Parle de tes sentiments avec un membre de ton église ou de ton groupe.</a:t>
            </a:r>
          </a:p>
          <a:p>
            <a:pPr>
              <a:defRPr b="1"/>
            </a:pPr>
            <a:r>
              <a:t>La nutrition : </a:t>
            </a:r>
            <a:r>
              <a:rPr b="0"/>
              <a:t>Évite la malbouffe</a:t>
            </a:r>
          </a:p>
          <a:p>
            <a:pPr>
              <a:defRPr b="1"/>
            </a:pPr>
            <a:r>
              <a:t>Le sommeil : </a:t>
            </a:r>
            <a:r>
              <a:rPr b="0"/>
              <a:t>Durée, profondeur et qualité inadéquates du sommeil. Évaluation dans une clinique du sommeil</a:t>
            </a:r>
          </a:p>
          <a:p>
            <a:pPr>
              <a:defRPr b="1"/>
            </a:pPr>
            <a:r>
              <a:t>Un rôle d'assistance : </a:t>
            </a:r>
            <a:r>
              <a:rPr b="0"/>
              <a:t>Un bénévole pour ceux qui ont besoin d'aide ou pour s'occuper des animaux. Être apprécié et nécessaire</a:t>
            </a:r>
          </a:p>
        </p:txBody>
      </p:sp>
      <p:pic>
        <p:nvPicPr>
          <p:cNvPr id="539" name="Picture 3" descr="Picture 3"/>
          <p:cNvPicPr>
            <a:picLocks noChangeAspect="1"/>
          </p:cNvPicPr>
          <p:nvPr/>
        </p:nvPicPr>
        <p:blipFill>
          <a:blip r:embed="rId2"/>
          <a:stretch>
            <a:fillRect/>
          </a:stretch>
        </p:blipFill>
        <p:spPr>
          <a:xfrm>
            <a:off x="10193718" y="850148"/>
            <a:ext cx="1956988" cy="1341238"/>
          </a:xfrm>
          <a:prstGeom prst="rect">
            <a:avLst/>
          </a:prstGeom>
          <a:ln w="12700">
            <a:miter lim="400000"/>
          </a:ln>
        </p:spPr>
      </p:pic>
      <p:pic>
        <p:nvPicPr>
          <p:cNvPr id="540"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41"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itle 1"/>
          <p:cNvSpPr txBox="1">
            <a:spLocks noGrp="1"/>
          </p:cNvSpPr>
          <p:nvPr>
            <p:ph type="title"/>
          </p:nvPr>
        </p:nvSpPr>
        <p:spPr>
          <a:prstGeom prst="rect">
            <a:avLst/>
          </a:prstGeom>
        </p:spPr>
        <p:txBody>
          <a:bodyPr/>
          <a:lstStyle>
            <a:lvl1pPr algn="ctr">
              <a:defRPr sz="5400"/>
            </a:lvl1pPr>
          </a:lstStyle>
          <a:p>
            <a:r>
              <a:t>Des outils peu utiles</a:t>
            </a:r>
          </a:p>
        </p:txBody>
      </p:sp>
      <p:sp>
        <p:nvSpPr>
          <p:cNvPr id="544" name="Content Placeholder 2"/>
          <p:cNvSpPr txBox="1">
            <a:spLocks noGrp="1"/>
          </p:cNvSpPr>
          <p:nvPr>
            <p:ph type="body" idx="1"/>
          </p:nvPr>
        </p:nvSpPr>
        <p:spPr>
          <a:prstGeom prst="rect">
            <a:avLst/>
          </a:prstGeom>
        </p:spPr>
        <p:txBody>
          <a:bodyPr>
            <a:normAutofit lnSpcReduction="10000"/>
          </a:bodyPr>
          <a:lstStyle/>
          <a:p>
            <a:pPr marL="0" indent="0" defTabSz="859536">
              <a:spcBef>
                <a:spcPts val="900"/>
              </a:spcBef>
              <a:buSzTx/>
              <a:buNone/>
              <a:defRPr sz="2632" b="1"/>
            </a:pPr>
            <a:r>
              <a:t>Alcool ou drogues</a:t>
            </a:r>
          </a:p>
          <a:p>
            <a:pPr marL="214884" indent="-214884" defTabSz="859536">
              <a:spcBef>
                <a:spcPts val="900"/>
              </a:spcBef>
              <a:defRPr sz="2632"/>
            </a:pPr>
            <a:r>
              <a:t>Pour soulager temporairement l'anxiété, la dépression et le manque de confiance en soi.</a:t>
            </a:r>
          </a:p>
          <a:p>
            <a:pPr marL="214884" indent="-214884" defTabSz="859536">
              <a:spcBef>
                <a:spcPts val="900"/>
              </a:spcBef>
              <a:defRPr sz="2632"/>
            </a:pPr>
            <a:r>
              <a:t>Créer un sentiment de </a:t>
            </a:r>
            <a:r>
              <a:rPr b="1"/>
              <a:t>détachement émotionnel et de maîtrise</a:t>
            </a:r>
            <a:r>
              <a:t> </a:t>
            </a:r>
            <a:r>
              <a:rPr b="1"/>
              <a:t>des émotions</a:t>
            </a:r>
          </a:p>
          <a:p>
            <a:pPr marL="214884" indent="-214884" defTabSz="859536">
              <a:spcBef>
                <a:spcPts val="900"/>
              </a:spcBef>
              <a:defRPr sz="2632"/>
            </a:pPr>
            <a:r>
              <a:t>Environ 25% des personnes prises en charge par les services d'aide aux alcooliques et aux toxicomanes présentent des signes d'autisme.</a:t>
            </a:r>
          </a:p>
          <a:p>
            <a:pPr marL="214884" indent="-214884" defTabSz="859536">
              <a:spcBef>
                <a:spcPts val="900"/>
              </a:spcBef>
              <a:defRPr sz="2632"/>
            </a:pPr>
            <a:r>
              <a:t>Au départ, l'alcool élimine les barrières de l'inhibition sociale et facilite l'inclusion sociale. Il réduit l'anxiété et l'acceptation dans un groupe de pairs marginalisé composé d'autres consommateurs d'alcool et de drogues.</a:t>
            </a:r>
          </a:p>
        </p:txBody>
      </p:sp>
      <p:pic>
        <p:nvPicPr>
          <p:cNvPr id="545"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546"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itle 1"/>
          <p:cNvSpPr txBox="1">
            <a:spLocks noGrp="1"/>
          </p:cNvSpPr>
          <p:nvPr>
            <p:ph type="title"/>
          </p:nvPr>
        </p:nvSpPr>
        <p:spPr>
          <a:prstGeom prst="rect">
            <a:avLst/>
          </a:prstGeom>
        </p:spPr>
        <p:txBody>
          <a:bodyPr/>
          <a:lstStyle>
            <a:lvl1pPr algn="ctr">
              <a:defRPr sz="5400"/>
            </a:lvl1pPr>
          </a:lstStyle>
          <a:p>
            <a:r>
              <a:t>Des outils peu utiles</a:t>
            </a:r>
          </a:p>
        </p:txBody>
      </p:sp>
      <p:sp>
        <p:nvSpPr>
          <p:cNvPr id="549" name="Content Placeholder 2"/>
          <p:cNvSpPr txBox="1">
            <a:spLocks noGrp="1"/>
          </p:cNvSpPr>
          <p:nvPr>
            <p:ph type="body" idx="1"/>
          </p:nvPr>
        </p:nvSpPr>
        <p:spPr>
          <a:xfrm>
            <a:off x="838200" y="1613042"/>
            <a:ext cx="10515600" cy="4563922"/>
          </a:xfrm>
          <a:prstGeom prst="rect">
            <a:avLst/>
          </a:prstGeom>
        </p:spPr>
        <p:txBody>
          <a:bodyPr/>
          <a:lstStyle/>
          <a:p>
            <a:pPr marL="0" indent="0">
              <a:buSzTx/>
              <a:buNone/>
              <a:defRPr sz="3600" b="1"/>
            </a:pPr>
            <a:r>
              <a:t>Automutilation</a:t>
            </a:r>
          </a:p>
          <a:p>
            <a:pPr>
              <a:defRPr sz="3600"/>
            </a:pPr>
            <a:r>
              <a:t>Haine de soi</a:t>
            </a:r>
          </a:p>
          <a:p>
            <a:pPr>
              <a:defRPr sz="3600"/>
            </a:pPr>
            <a:r>
              <a:t>Ressentir quelque chose à cause d'un engourdissement généralisé.</a:t>
            </a:r>
          </a:p>
          <a:p>
            <a:pPr>
              <a:defRPr sz="3600"/>
            </a:pPr>
            <a:r>
              <a:t>Ressentir une douleur physique pour bloquer une douleur émotionnelle</a:t>
            </a:r>
          </a:p>
          <a:p>
            <a:pPr>
              <a:defRPr sz="3600"/>
            </a:pPr>
            <a:r>
              <a:t>Pour créer un sentiment de détente</a:t>
            </a:r>
          </a:p>
        </p:txBody>
      </p:sp>
      <p:pic>
        <p:nvPicPr>
          <p:cNvPr id="550" name="Picture 3" descr="Picture 3"/>
          <p:cNvPicPr>
            <a:picLocks noChangeAspect="1"/>
          </p:cNvPicPr>
          <p:nvPr/>
        </p:nvPicPr>
        <p:blipFill>
          <a:blip r:embed="rId2"/>
          <a:stretch>
            <a:fillRect/>
          </a:stretch>
        </p:blipFill>
        <p:spPr>
          <a:xfrm>
            <a:off x="8382180" y="2236078"/>
            <a:ext cx="2657108" cy="1600202"/>
          </a:xfrm>
          <a:prstGeom prst="rect">
            <a:avLst/>
          </a:prstGeom>
          <a:ln w="12700">
            <a:miter lim="400000"/>
          </a:ln>
        </p:spPr>
      </p:pic>
      <p:pic>
        <p:nvPicPr>
          <p:cNvPr id="551"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52"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itle 1"/>
          <p:cNvSpPr txBox="1">
            <a:spLocks noGrp="1"/>
          </p:cNvSpPr>
          <p:nvPr>
            <p:ph type="title"/>
          </p:nvPr>
        </p:nvSpPr>
        <p:spPr>
          <a:prstGeom prst="rect">
            <a:avLst/>
          </a:prstGeom>
        </p:spPr>
        <p:txBody>
          <a:bodyPr/>
          <a:lstStyle/>
          <a:p>
            <a:pPr algn="ctr" defTabSz="544249">
              <a:defRPr sz="2790"/>
            </a:pPr>
            <a:r>
              <a:t>Décider quels outils utiliser pour réparer les différents niveaux de tristesse</a:t>
            </a:r>
            <a:br/>
            <a:endParaRPr/>
          </a:p>
        </p:txBody>
      </p:sp>
      <p:pic>
        <p:nvPicPr>
          <p:cNvPr id="555" name="Content Placeholder 3" descr="Content Placeholder 3"/>
          <p:cNvPicPr>
            <a:picLocks noChangeAspect="1"/>
          </p:cNvPicPr>
          <p:nvPr/>
        </p:nvPicPr>
        <p:blipFill>
          <a:blip r:embed="rId2"/>
          <a:stretch>
            <a:fillRect/>
          </a:stretch>
        </p:blipFill>
        <p:spPr>
          <a:xfrm>
            <a:off x="2412837" y="1690685"/>
            <a:ext cx="7150022" cy="5038566"/>
          </a:xfrm>
          <a:prstGeom prst="rect">
            <a:avLst/>
          </a:prstGeom>
          <a:ln w="12700">
            <a:miter lim="400000"/>
          </a:ln>
        </p:spPr>
      </p:pic>
      <p:pic>
        <p:nvPicPr>
          <p:cNvPr id="556"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57"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Title 1"/>
          <p:cNvSpPr txBox="1">
            <a:spLocks noGrp="1"/>
          </p:cNvSpPr>
          <p:nvPr>
            <p:ph type="title"/>
          </p:nvPr>
        </p:nvSpPr>
        <p:spPr>
          <a:prstGeom prst="rect">
            <a:avLst/>
          </a:prstGeom>
        </p:spPr>
        <p:txBody>
          <a:bodyPr/>
          <a:lstStyle/>
          <a:p>
            <a:pPr algn="ctr" defTabSz="804672">
              <a:defRPr sz="4200"/>
            </a:pPr>
            <a:r>
              <a:t>Gérer le désespoir extrême</a:t>
            </a:r>
            <a:br/>
            <a:endParaRPr/>
          </a:p>
        </p:txBody>
      </p:sp>
      <p:sp>
        <p:nvSpPr>
          <p:cNvPr id="560" name="Content Placeholder 2"/>
          <p:cNvSpPr txBox="1">
            <a:spLocks noGrp="1"/>
          </p:cNvSpPr>
          <p:nvPr>
            <p:ph type="body" idx="1"/>
          </p:nvPr>
        </p:nvSpPr>
        <p:spPr>
          <a:prstGeom prst="rect">
            <a:avLst/>
          </a:prstGeom>
        </p:spPr>
        <p:txBody>
          <a:bodyPr/>
          <a:lstStyle/>
          <a:p>
            <a:pPr marL="210311" indent="-210311" defTabSz="841247">
              <a:spcBef>
                <a:spcPts val="900"/>
              </a:spcBef>
              <a:defRPr sz="3312"/>
            </a:pPr>
            <a:r>
              <a:t>Au cours de l'année écoulée, as-tu déjà été si désespérément triste que tu t’es</a:t>
            </a:r>
            <a:r>
              <a:rPr b="1"/>
              <a:t> </a:t>
            </a:r>
            <a:r>
              <a:t>délibérément </a:t>
            </a:r>
            <a:r>
              <a:rPr b="1"/>
              <a:t>fait du mal</a:t>
            </a:r>
            <a:r>
              <a:t>?</a:t>
            </a:r>
          </a:p>
          <a:p>
            <a:pPr marL="210311" indent="-210311" defTabSz="841247">
              <a:spcBef>
                <a:spcPts val="900"/>
              </a:spcBef>
              <a:defRPr sz="3312"/>
            </a:pPr>
            <a:r>
              <a:t>Au cours de l'année écoulée, as-tu déjà été si désespérément triste que tu as </a:t>
            </a:r>
            <a:r>
              <a:rPr b="1"/>
              <a:t>pensé à mettre fin à ta vie?</a:t>
            </a:r>
          </a:p>
          <a:p>
            <a:pPr marL="210311" indent="-210311" defTabSz="841247">
              <a:spcBef>
                <a:spcPts val="900"/>
              </a:spcBef>
              <a:defRPr sz="3312"/>
            </a:pPr>
            <a:r>
              <a:t>Si tu as sérieusement pensé à mettre fin à ta vie, pourquoi as-tu pensé que la </a:t>
            </a:r>
            <a:r>
              <a:rPr b="1"/>
              <a:t>mort serait une solution?</a:t>
            </a:r>
          </a:p>
          <a:p>
            <a:pPr marL="210311" indent="-210311" defTabSz="841247">
              <a:spcBef>
                <a:spcPts val="900"/>
              </a:spcBef>
              <a:defRPr sz="3312"/>
            </a:pPr>
            <a:r>
              <a:t>Qu'est-ce qui t'a décidé à </a:t>
            </a:r>
            <a:r>
              <a:rPr b="1"/>
              <a:t>ne pas mettre fin à ta vie?</a:t>
            </a:r>
          </a:p>
        </p:txBody>
      </p:sp>
      <p:pic>
        <p:nvPicPr>
          <p:cNvPr id="561"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562"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itle 1"/>
          <p:cNvSpPr txBox="1">
            <a:spLocks noGrp="1"/>
          </p:cNvSpPr>
          <p:nvPr>
            <p:ph type="title"/>
          </p:nvPr>
        </p:nvSpPr>
        <p:spPr>
          <a:prstGeom prst="rect">
            <a:avLst/>
          </a:prstGeom>
        </p:spPr>
        <p:txBody>
          <a:bodyPr/>
          <a:lstStyle/>
          <a:p>
            <a:pPr algn="ctr" defTabSz="804672">
              <a:defRPr sz="4200"/>
            </a:pPr>
            <a:r>
              <a:t>Demander de l'aide</a:t>
            </a:r>
            <a:br/>
            <a:endParaRPr/>
          </a:p>
        </p:txBody>
      </p:sp>
      <p:sp>
        <p:nvSpPr>
          <p:cNvPr id="565" name="Content Placeholder 2"/>
          <p:cNvSpPr txBox="1">
            <a:spLocks noGrp="1"/>
          </p:cNvSpPr>
          <p:nvPr>
            <p:ph type="body" idx="1"/>
          </p:nvPr>
        </p:nvSpPr>
        <p:spPr>
          <a:xfrm>
            <a:off x="838200" y="2371541"/>
            <a:ext cx="10515600" cy="3805424"/>
          </a:xfrm>
          <a:prstGeom prst="rect">
            <a:avLst/>
          </a:prstGeom>
        </p:spPr>
        <p:txBody>
          <a:bodyPr/>
          <a:lstStyle/>
          <a:p>
            <a:pPr marL="226313" indent="-226313" defTabSz="905255">
              <a:spcBef>
                <a:spcPts val="900"/>
              </a:spcBef>
              <a:defRPr sz="2700" b="1"/>
            </a:pPr>
            <a:r>
              <a:t>À qui </a:t>
            </a:r>
            <a:r>
              <a:rPr b="0"/>
              <a:t>pourrais-tu révéler tes expériences d'automutilation ou tes sentiments suicidaires ?</a:t>
            </a:r>
          </a:p>
          <a:p>
            <a:pPr marL="226313" indent="-226313" defTabSz="905255">
              <a:spcBef>
                <a:spcPts val="900"/>
              </a:spcBef>
              <a:defRPr sz="2700" b="1"/>
            </a:pPr>
            <a:r>
              <a:t>Comment </a:t>
            </a:r>
            <a:r>
              <a:rPr b="0"/>
              <a:t>veux-tu qu'ils t’aident ?</a:t>
            </a:r>
          </a:p>
          <a:p>
            <a:pPr marL="226313" indent="-226313" defTabSz="905255">
              <a:spcBef>
                <a:spcPts val="900"/>
              </a:spcBef>
              <a:defRPr sz="2700"/>
            </a:pPr>
            <a:r>
              <a:t>Ce qu'ils peuvent faire et ne doivent pas faire</a:t>
            </a:r>
          </a:p>
          <a:p>
            <a:pPr marL="226313" indent="-226313" defTabSz="905255">
              <a:spcBef>
                <a:spcPts val="900"/>
              </a:spcBef>
              <a:defRPr sz="2700"/>
            </a:pPr>
            <a:r>
              <a:t>Quelles stratégies as-tu </a:t>
            </a:r>
            <a:r>
              <a:rPr b="1"/>
              <a:t>utilisées dans le passé </a:t>
            </a:r>
            <a:r>
              <a:t>pour te remettre d'un sentiment de tristesse si désespéré ?</a:t>
            </a:r>
          </a:p>
          <a:p>
            <a:pPr marL="226313" indent="-226313" defTabSz="905255">
              <a:spcBef>
                <a:spcPts val="900"/>
              </a:spcBef>
              <a:defRPr sz="2700"/>
            </a:pPr>
            <a:r>
              <a:t>Quelles </a:t>
            </a:r>
            <a:r>
              <a:rPr b="1"/>
              <a:t>nouvelles stratégies </a:t>
            </a:r>
            <a:r>
              <a:t>as-tu apprises dans ce programme que tu pourrais utiliser à l'avenir ?</a:t>
            </a:r>
          </a:p>
        </p:txBody>
      </p:sp>
      <p:pic>
        <p:nvPicPr>
          <p:cNvPr id="566" name="Picture 3" descr="Picture 3"/>
          <p:cNvPicPr>
            <a:picLocks noChangeAspect="1"/>
          </p:cNvPicPr>
          <p:nvPr/>
        </p:nvPicPr>
        <p:blipFill>
          <a:blip r:embed="rId2"/>
          <a:stretch>
            <a:fillRect/>
          </a:stretch>
        </p:blipFill>
        <p:spPr>
          <a:xfrm>
            <a:off x="9257337" y="365125"/>
            <a:ext cx="2705102" cy="1685925"/>
          </a:xfrm>
          <a:prstGeom prst="rect">
            <a:avLst/>
          </a:prstGeom>
          <a:ln w="12700">
            <a:miter lim="400000"/>
          </a:ln>
        </p:spPr>
      </p:pic>
      <p:pic>
        <p:nvPicPr>
          <p:cNvPr id="567"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68"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Title 1"/>
          <p:cNvSpPr txBox="1">
            <a:spLocks noGrp="1"/>
          </p:cNvSpPr>
          <p:nvPr>
            <p:ph type="title"/>
          </p:nvPr>
        </p:nvSpPr>
        <p:spPr>
          <a:prstGeom prst="rect">
            <a:avLst/>
          </a:prstGeom>
        </p:spPr>
        <p:txBody>
          <a:bodyPr/>
          <a:lstStyle>
            <a:lvl1pPr algn="ctr" defTabSz="725849">
              <a:defRPr sz="4212"/>
            </a:lvl1pPr>
          </a:lstStyle>
          <a:p>
            <a:r>
              <a:t>Un plan de secours en cas "d'attaque dépressive"</a:t>
            </a:r>
          </a:p>
        </p:txBody>
      </p:sp>
      <p:sp>
        <p:nvSpPr>
          <p:cNvPr id="571" name="Content Placeholder 2"/>
          <p:cNvSpPr txBox="1">
            <a:spLocks noGrp="1"/>
          </p:cNvSpPr>
          <p:nvPr>
            <p:ph type="body" idx="1"/>
          </p:nvPr>
        </p:nvSpPr>
        <p:spPr>
          <a:xfrm>
            <a:off x="838200" y="2183257"/>
            <a:ext cx="10515600" cy="3993706"/>
          </a:xfrm>
          <a:prstGeom prst="rect">
            <a:avLst/>
          </a:prstGeom>
        </p:spPr>
        <p:txBody>
          <a:bodyPr/>
          <a:lstStyle/>
          <a:p>
            <a:pPr marL="0" indent="0" defTabSz="832104">
              <a:spcBef>
                <a:spcPts val="900"/>
              </a:spcBef>
              <a:buSzTx/>
              <a:buNone/>
              <a:defRPr sz="3276" b="1"/>
            </a:pPr>
            <a:r>
              <a:t>Stratégies pour la personne de confiance</a:t>
            </a:r>
          </a:p>
          <a:p>
            <a:pPr marL="208026" indent="-208026" defTabSz="832104">
              <a:spcBef>
                <a:spcPts val="900"/>
              </a:spcBef>
              <a:defRPr sz="3276"/>
            </a:pPr>
            <a:r>
              <a:t>Restez </a:t>
            </a:r>
            <a:r>
              <a:rPr b="1"/>
              <a:t>calme </a:t>
            </a:r>
            <a:r>
              <a:t>et rassurant</a:t>
            </a:r>
          </a:p>
          <a:p>
            <a:pPr marL="208026" indent="-208026" defTabSz="832104">
              <a:spcBef>
                <a:spcPts val="900"/>
              </a:spcBef>
              <a:defRPr sz="3276" b="1"/>
            </a:pPr>
            <a:r>
              <a:t>Ne demandez pas la cause de la détresse</a:t>
            </a:r>
          </a:p>
          <a:p>
            <a:pPr marL="208026" indent="-208026" defTabSz="832104">
              <a:spcBef>
                <a:spcPts val="900"/>
              </a:spcBef>
              <a:defRPr sz="3276"/>
            </a:pPr>
            <a:r>
              <a:t>Restez avec lui/ elle</a:t>
            </a:r>
          </a:p>
          <a:p>
            <a:pPr marL="208026" indent="-208026" defTabSz="832104">
              <a:spcBef>
                <a:spcPts val="900"/>
              </a:spcBef>
              <a:defRPr sz="3276"/>
            </a:pPr>
            <a:r>
              <a:t>N'essayez pas de ne pas "régler le problème".</a:t>
            </a:r>
          </a:p>
          <a:p>
            <a:pPr marL="208026" indent="-208026" defTabSz="832104">
              <a:spcBef>
                <a:spcPts val="900"/>
              </a:spcBef>
              <a:defRPr sz="3276"/>
            </a:pPr>
            <a:r>
              <a:t>Ne vous approchez pas de trop près sans son accord préalable.</a:t>
            </a:r>
          </a:p>
        </p:txBody>
      </p:sp>
      <p:pic>
        <p:nvPicPr>
          <p:cNvPr id="572"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573"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itle 1"/>
          <p:cNvSpPr txBox="1">
            <a:spLocks noGrp="1"/>
          </p:cNvSpPr>
          <p:nvPr>
            <p:ph type="title"/>
          </p:nvPr>
        </p:nvSpPr>
        <p:spPr>
          <a:prstGeom prst="rect">
            <a:avLst/>
          </a:prstGeom>
        </p:spPr>
        <p:txBody>
          <a:bodyPr/>
          <a:lstStyle>
            <a:lvl1pPr algn="ctr" defTabSz="725849">
              <a:defRPr sz="4212"/>
            </a:lvl1pPr>
          </a:lstStyle>
          <a:p>
            <a:r>
              <a:t>Un plan de secours en cas "d'attaque dépressive"</a:t>
            </a:r>
          </a:p>
        </p:txBody>
      </p:sp>
      <p:sp>
        <p:nvSpPr>
          <p:cNvPr id="576" name="Content Placeholder 2"/>
          <p:cNvSpPr txBox="1">
            <a:spLocks noGrp="1"/>
          </p:cNvSpPr>
          <p:nvPr>
            <p:ph type="body" idx="1"/>
          </p:nvPr>
        </p:nvSpPr>
        <p:spPr>
          <a:prstGeom prst="rect">
            <a:avLst/>
          </a:prstGeom>
        </p:spPr>
        <p:txBody>
          <a:bodyPr/>
          <a:lstStyle/>
          <a:p>
            <a:pPr marL="198881" indent="-198881" defTabSz="795527">
              <a:spcBef>
                <a:spcPts val="800"/>
              </a:spcBef>
              <a:defRPr sz="2784" b="1"/>
            </a:pPr>
            <a:r>
              <a:t>Validez les </a:t>
            </a:r>
            <a:r>
              <a:rPr b="0"/>
              <a:t>sentiments et écoutez simplement</a:t>
            </a:r>
          </a:p>
          <a:p>
            <a:pPr marL="198881" indent="-198881" defTabSz="795527">
              <a:spcBef>
                <a:spcPts val="800"/>
              </a:spcBef>
              <a:defRPr sz="2784"/>
            </a:pPr>
            <a:r>
              <a:t>Rappelez-vous que le </a:t>
            </a:r>
            <a:r>
              <a:rPr b="1"/>
              <a:t>désespoir intense disparaîtra.</a:t>
            </a:r>
          </a:p>
          <a:p>
            <a:pPr marL="198881" indent="-198881" defTabSz="795527">
              <a:spcBef>
                <a:spcPts val="800"/>
              </a:spcBef>
              <a:defRPr sz="2784"/>
            </a:pPr>
            <a:r>
              <a:t>Engagez une </a:t>
            </a:r>
            <a:r>
              <a:rPr b="1"/>
              <a:t>conversation minimale</a:t>
            </a:r>
          </a:p>
          <a:p>
            <a:pPr marL="198881" indent="-198881" defTabSz="795527">
              <a:spcBef>
                <a:spcPts val="800"/>
              </a:spcBef>
              <a:defRPr sz="2784"/>
            </a:pPr>
            <a:r>
              <a:t>Trouvez un </a:t>
            </a:r>
            <a:r>
              <a:rPr b="1"/>
              <a:t>sanctuaire </a:t>
            </a:r>
            <a:r>
              <a:t>calme que vous pouvez partager pour vous détendre.</a:t>
            </a:r>
          </a:p>
          <a:p>
            <a:pPr marL="198881" indent="-198881" defTabSz="795527">
              <a:spcBef>
                <a:spcPts val="800"/>
              </a:spcBef>
              <a:defRPr sz="2784"/>
            </a:pPr>
            <a:r>
              <a:t>Évitez les contacts visuels intenses</a:t>
            </a:r>
          </a:p>
          <a:p>
            <a:pPr marL="198881" indent="-198881" defTabSz="795527">
              <a:spcBef>
                <a:spcPts val="800"/>
              </a:spcBef>
              <a:defRPr sz="2784"/>
            </a:pPr>
            <a:r>
              <a:t>Encouragez la participation à un </a:t>
            </a:r>
            <a:r>
              <a:rPr b="1"/>
              <a:t>intérêt particulier </a:t>
            </a:r>
            <a:r>
              <a:t>si vous vous en sentez capable.</a:t>
            </a:r>
          </a:p>
          <a:p>
            <a:pPr marL="198881" indent="-198881" defTabSz="795527">
              <a:spcBef>
                <a:spcPts val="800"/>
              </a:spcBef>
              <a:defRPr sz="2784"/>
            </a:pPr>
            <a:r>
              <a:t>Laissez-vous le temps de traiter les émotions intenses</a:t>
            </a:r>
          </a:p>
        </p:txBody>
      </p:sp>
      <p:pic>
        <p:nvPicPr>
          <p:cNvPr id="577"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578"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Title 1"/>
          <p:cNvSpPr txBox="1">
            <a:spLocks noGrp="1"/>
          </p:cNvSpPr>
          <p:nvPr>
            <p:ph type="title"/>
          </p:nvPr>
        </p:nvSpPr>
        <p:spPr>
          <a:prstGeom prst="rect">
            <a:avLst/>
          </a:prstGeom>
        </p:spPr>
        <p:txBody>
          <a:bodyPr/>
          <a:lstStyle>
            <a:lvl1pPr algn="ctr">
              <a:defRPr sz="5400"/>
            </a:lvl1pPr>
          </a:lstStyle>
          <a:p>
            <a:r>
              <a:t>TCC pour la dépression</a:t>
            </a:r>
          </a:p>
        </p:txBody>
      </p:sp>
      <p:pic>
        <p:nvPicPr>
          <p:cNvPr id="581" name="Content Placeholder 3" descr="Content Placeholder 3"/>
          <p:cNvPicPr>
            <a:picLocks noChangeAspect="1"/>
          </p:cNvPicPr>
          <p:nvPr/>
        </p:nvPicPr>
        <p:blipFill>
          <a:blip r:embed="rId2"/>
          <a:stretch>
            <a:fillRect/>
          </a:stretch>
        </p:blipFill>
        <p:spPr>
          <a:xfrm>
            <a:off x="1515609" y="1690688"/>
            <a:ext cx="3611196" cy="5070471"/>
          </a:xfrm>
          <a:prstGeom prst="rect">
            <a:avLst/>
          </a:prstGeom>
          <a:ln w="12700">
            <a:miter lim="400000"/>
          </a:ln>
        </p:spPr>
      </p:pic>
      <p:sp>
        <p:nvSpPr>
          <p:cNvPr id="582" name="TextBox 4"/>
          <p:cNvSpPr txBox="1"/>
          <p:nvPr/>
        </p:nvSpPr>
        <p:spPr>
          <a:xfrm>
            <a:off x="5619448" y="2337373"/>
            <a:ext cx="6304225" cy="3850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400">
                <a:latin typeface="Times New Roman"/>
                <a:ea typeface="Times New Roman"/>
                <a:cs typeface="Times New Roman"/>
                <a:sym typeface="Times New Roman"/>
              </a:defRPr>
            </a:pPr>
            <a:r>
              <a:t>Un an après avoir terminé le programme de TCC, nous avons demandé à l'une de nos clientes si elle avait connu un retour à la dépression. Elle a répondu : "</a:t>
            </a:r>
            <a:r>
              <a:rPr i="1"/>
              <a:t>J'ai eu un certain nombre de difficultés qui auraient pu se transformer en dépression, mais maintenant j'ai des mécanismes d'adaptation différents qui m'ont aidée. J'ai eu des baisses d'humeur à certains moments, mais je m'améliore dans l'utilisation des mécanismes d'adaptation et cela n'a duré que quelques jours, pas quelques mois.</a:t>
            </a:r>
          </a:p>
        </p:txBody>
      </p:sp>
      <p:pic>
        <p:nvPicPr>
          <p:cNvPr id="583"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84"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le 1"/>
          <p:cNvSpPr txBox="1">
            <a:spLocks noGrp="1"/>
          </p:cNvSpPr>
          <p:nvPr>
            <p:ph type="title"/>
          </p:nvPr>
        </p:nvSpPr>
        <p:spPr>
          <a:prstGeom prst="rect">
            <a:avLst/>
          </a:prstGeom>
        </p:spPr>
        <p:txBody>
          <a:bodyPr/>
          <a:lstStyle>
            <a:lvl1pPr algn="ctr">
              <a:defRPr sz="5400"/>
            </a:lvl1pPr>
          </a:lstStyle>
          <a:p>
            <a:r>
              <a:t>Questionnaire sur la dépression</a:t>
            </a:r>
          </a:p>
        </p:txBody>
      </p:sp>
      <p:sp>
        <p:nvSpPr>
          <p:cNvPr id="219" name="Content Placeholder 2"/>
          <p:cNvSpPr txBox="1">
            <a:spLocks noGrp="1"/>
          </p:cNvSpPr>
          <p:nvPr>
            <p:ph type="body" idx="1"/>
          </p:nvPr>
        </p:nvSpPr>
        <p:spPr>
          <a:prstGeom prst="rect">
            <a:avLst/>
          </a:prstGeom>
        </p:spPr>
        <p:txBody>
          <a:bodyPr/>
          <a:lstStyle/>
          <a:p>
            <a:pPr marL="0" indent="0" defTabSz="869044">
              <a:lnSpc>
                <a:spcPct val="81000"/>
              </a:lnSpc>
              <a:spcBef>
                <a:spcPts val="800"/>
              </a:spcBef>
              <a:buSzTx/>
              <a:buNone/>
              <a:tabLst>
                <a:tab pos="660400" algn="l"/>
              </a:tabLst>
              <a:defRPr sz="2592"/>
            </a:pPr>
            <a:r>
              <a:t>⬜ Épuisement dû à un sentiment d'anxiété permanent</a:t>
            </a:r>
          </a:p>
          <a:p>
            <a:pPr marL="0" indent="0" defTabSz="869044">
              <a:lnSpc>
                <a:spcPct val="81000"/>
              </a:lnSpc>
              <a:spcBef>
                <a:spcPts val="800"/>
              </a:spcBef>
              <a:buSzTx/>
              <a:buNone/>
              <a:tabLst>
                <a:tab pos="660400" algn="l"/>
              </a:tabLst>
              <a:defRPr sz="2592"/>
            </a:pPr>
            <a:r>
              <a:t>⬜ Etre conscient de ses défauts et être perfectionniste</a:t>
            </a:r>
          </a:p>
          <a:p>
            <a:pPr marL="0" indent="0" defTabSz="869044">
              <a:lnSpc>
                <a:spcPct val="81000"/>
              </a:lnSpc>
              <a:spcBef>
                <a:spcPts val="800"/>
              </a:spcBef>
              <a:buSzTx/>
              <a:buNone/>
              <a:tabLst>
                <a:tab pos="660400" algn="l"/>
              </a:tabLst>
              <a:defRPr sz="2592"/>
            </a:pPr>
            <a:r>
              <a:t>⬜ Prendre les commentaires à l'école/au travail comme une critique personnelle.</a:t>
            </a:r>
          </a:p>
          <a:p>
            <a:pPr marL="0" indent="0" defTabSz="869044">
              <a:lnSpc>
                <a:spcPct val="81000"/>
              </a:lnSpc>
              <a:spcBef>
                <a:spcPts val="800"/>
              </a:spcBef>
              <a:buSzTx/>
              <a:buNone/>
              <a:tabLst>
                <a:tab pos="660400" algn="l"/>
              </a:tabLst>
              <a:defRPr sz="2592"/>
            </a:pPr>
            <a:r>
              <a:t>⬜ S'ennuyer à l'école/au travail</a:t>
            </a:r>
          </a:p>
          <a:p>
            <a:pPr marL="217260" indent="-217260" defTabSz="869044">
              <a:lnSpc>
                <a:spcPct val="81000"/>
              </a:lnSpc>
              <a:spcBef>
                <a:spcPts val="800"/>
              </a:spcBef>
              <a:buFontTx/>
              <a:buChar char="⬜"/>
              <a:tabLst>
                <a:tab pos="660400" algn="l"/>
              </a:tabLst>
              <a:defRPr sz="2592"/>
            </a:pPr>
            <a:r>
              <a:t> Ne pas se sentir compris par les enseignants/le supérieur hiérarchique/</a:t>
            </a:r>
          </a:p>
          <a:p>
            <a:pPr marL="0" indent="0" defTabSz="869044">
              <a:lnSpc>
                <a:spcPct val="81000"/>
              </a:lnSpc>
              <a:spcBef>
                <a:spcPts val="800"/>
              </a:spcBef>
              <a:buSzTx/>
              <a:buNone/>
              <a:tabLst>
                <a:tab pos="660400" algn="l"/>
              </a:tabLst>
              <a:defRPr sz="2592"/>
            </a:pPr>
            <a:r>
              <a:t>      les collègues/amis</a:t>
            </a:r>
          </a:p>
          <a:p>
            <a:pPr marL="680450" indent="-680450" defTabSz="869044">
              <a:lnSpc>
                <a:spcPct val="81000"/>
              </a:lnSpc>
              <a:spcBef>
                <a:spcPts val="800"/>
              </a:spcBef>
              <a:buSzTx/>
              <a:buNone/>
              <a:tabLst>
                <a:tab pos="660400" algn="l"/>
              </a:tabLst>
              <a:defRPr sz="2592"/>
            </a:pPr>
            <a:r>
              <a:t>⬜ Ne pas obtenir les notes ou les performances professionnelles qui correspondent à son intelligence ou à ses qualifications.</a:t>
            </a:r>
          </a:p>
          <a:p>
            <a:pPr marL="0" indent="0" defTabSz="869044">
              <a:lnSpc>
                <a:spcPct val="81000"/>
              </a:lnSpc>
              <a:spcBef>
                <a:spcPts val="800"/>
              </a:spcBef>
              <a:buSzTx/>
              <a:buNone/>
              <a:tabLst>
                <a:tab pos="660400" algn="l"/>
              </a:tabLst>
              <a:defRPr sz="2592"/>
            </a:pPr>
            <a:r>
              <a:t>⬜ S'inquiéter de savoir si tu auras un jour une relation.</a:t>
            </a:r>
          </a:p>
        </p:txBody>
      </p:sp>
      <p:pic>
        <p:nvPicPr>
          <p:cNvPr id="220" name="Picture 7" descr="Picture 7"/>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21"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Title 1"/>
          <p:cNvSpPr txBox="1">
            <a:spLocks noGrp="1"/>
          </p:cNvSpPr>
          <p:nvPr>
            <p:ph type="title"/>
          </p:nvPr>
        </p:nvSpPr>
        <p:spPr>
          <a:xfrm>
            <a:off x="308223" y="365125"/>
            <a:ext cx="11522471" cy="1325563"/>
          </a:xfrm>
          <a:prstGeom prst="rect">
            <a:avLst/>
          </a:prstGeom>
        </p:spPr>
        <p:txBody>
          <a:bodyPr/>
          <a:lstStyle/>
          <a:p>
            <a:pPr algn="ctr" defTabSz="713231">
              <a:defRPr sz="4212"/>
            </a:pPr>
            <a:r>
              <a:t>Questions liées à l'adolescence chez </a:t>
            </a:r>
          </a:p>
          <a:p>
            <a:pPr algn="ctr" defTabSz="713231">
              <a:defRPr sz="4212"/>
            </a:pPr>
            <a:r>
              <a:t>les adolescents autistes</a:t>
            </a:r>
          </a:p>
        </p:txBody>
      </p:sp>
      <p:pic>
        <p:nvPicPr>
          <p:cNvPr id="587" name="Content Placeholder 6" descr="Content Placeholder 6"/>
          <p:cNvPicPr>
            <a:picLocks noChangeAspect="1"/>
          </p:cNvPicPr>
          <p:nvPr/>
        </p:nvPicPr>
        <p:blipFill>
          <a:blip r:embed="rId2"/>
          <a:stretch>
            <a:fillRect/>
          </a:stretch>
        </p:blipFill>
        <p:spPr>
          <a:xfrm>
            <a:off x="3757986" y="2583950"/>
            <a:ext cx="5293029" cy="2964097"/>
          </a:xfrm>
          <a:prstGeom prst="rect">
            <a:avLst/>
          </a:prstGeom>
          <a:ln w="12700">
            <a:miter lim="400000"/>
          </a:ln>
        </p:spPr>
      </p:pic>
      <p:pic>
        <p:nvPicPr>
          <p:cNvPr id="588"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589"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itle 3"/>
          <p:cNvSpPr txBox="1">
            <a:spLocks noGrp="1"/>
          </p:cNvSpPr>
          <p:nvPr>
            <p:ph type="title"/>
          </p:nvPr>
        </p:nvSpPr>
        <p:spPr>
          <a:prstGeom prst="rect">
            <a:avLst/>
          </a:prstGeom>
        </p:spPr>
        <p:txBody>
          <a:bodyPr/>
          <a:lstStyle/>
          <a:p>
            <a:pPr algn="ctr">
              <a:defRPr sz="4000"/>
            </a:pPr>
            <a:r>
              <a:t>Réaction psychologique au fait d'être différent</a:t>
            </a:r>
            <a:br/>
            <a:r>
              <a:rPr sz="3200"/>
              <a:t> Adolescence</a:t>
            </a:r>
          </a:p>
        </p:txBody>
      </p:sp>
      <p:sp>
        <p:nvSpPr>
          <p:cNvPr id="592" name="Content Placeholder 4"/>
          <p:cNvSpPr txBox="1">
            <a:spLocks noGrp="1"/>
          </p:cNvSpPr>
          <p:nvPr>
            <p:ph type="body" sz="half" idx="1"/>
          </p:nvPr>
        </p:nvSpPr>
        <p:spPr>
          <a:xfrm>
            <a:off x="609600" y="1600200"/>
            <a:ext cx="5384800" cy="4702805"/>
          </a:xfrm>
          <a:prstGeom prst="rect">
            <a:avLst/>
          </a:prstGeom>
        </p:spPr>
        <p:txBody>
          <a:bodyPr/>
          <a:lstStyle/>
          <a:p>
            <a:pPr>
              <a:lnSpc>
                <a:spcPct val="81000"/>
              </a:lnSpc>
              <a:defRPr sz="3600" b="1"/>
            </a:pPr>
            <a:r>
              <a:t>Dépression 71%</a:t>
            </a:r>
            <a:endParaRPr sz="2500"/>
          </a:p>
          <a:p>
            <a:pPr>
              <a:lnSpc>
                <a:spcPct val="81000"/>
              </a:lnSpc>
              <a:defRPr sz="2500"/>
            </a:pPr>
            <a:r>
              <a:t>Faible estime de soi</a:t>
            </a:r>
          </a:p>
          <a:p>
            <a:pPr>
              <a:lnSpc>
                <a:spcPct val="81000"/>
              </a:lnSpc>
              <a:defRPr sz="2500"/>
            </a:pPr>
            <a:r>
              <a:t>Défectueux pas différent</a:t>
            </a:r>
          </a:p>
          <a:p>
            <a:pPr>
              <a:lnSpc>
                <a:spcPct val="81000"/>
              </a:lnSpc>
              <a:defRPr sz="2500"/>
            </a:pPr>
            <a:r>
              <a:t>Isolement, reclus</a:t>
            </a:r>
          </a:p>
          <a:p>
            <a:pPr>
              <a:lnSpc>
                <a:spcPct val="81000"/>
              </a:lnSpc>
              <a:defRPr sz="3200" b="1"/>
            </a:pPr>
            <a:r>
              <a:t>Imagination 64%</a:t>
            </a:r>
            <a:endParaRPr sz="2500"/>
          </a:p>
          <a:p>
            <a:pPr>
              <a:lnSpc>
                <a:spcPct val="81000"/>
              </a:lnSpc>
              <a:defRPr sz="2500"/>
            </a:pPr>
            <a:r>
              <a:t>Monde fantastique</a:t>
            </a:r>
          </a:p>
          <a:p>
            <a:pPr>
              <a:lnSpc>
                <a:spcPct val="81000"/>
              </a:lnSpc>
              <a:defRPr sz="2500"/>
            </a:pPr>
            <a:r>
              <a:t>Fiction et films</a:t>
            </a:r>
          </a:p>
          <a:p>
            <a:pPr>
              <a:lnSpc>
                <a:spcPct val="81000"/>
              </a:lnSpc>
              <a:defRPr sz="2500"/>
            </a:pPr>
            <a:r>
              <a:t>Jeux de rôle</a:t>
            </a:r>
          </a:p>
          <a:p>
            <a:pPr>
              <a:lnSpc>
                <a:spcPct val="81000"/>
              </a:lnSpc>
              <a:defRPr sz="2500"/>
            </a:pPr>
            <a:r>
              <a:t>TP schizoïde</a:t>
            </a:r>
          </a:p>
        </p:txBody>
      </p:sp>
      <p:sp>
        <p:nvSpPr>
          <p:cNvPr id="593" name="Content Placeholder 5"/>
          <p:cNvSpPr txBox="1"/>
          <p:nvPr/>
        </p:nvSpPr>
        <p:spPr>
          <a:xfrm>
            <a:off x="6243320" y="1600200"/>
            <a:ext cx="5293361" cy="4746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28600" indent="-228600">
              <a:lnSpc>
                <a:spcPct val="81000"/>
              </a:lnSpc>
              <a:spcBef>
                <a:spcPts val="1000"/>
              </a:spcBef>
              <a:buSzPct val="100000"/>
              <a:buFont typeface="Arial"/>
              <a:buChar char="•"/>
              <a:defRPr sz="3200" b="1"/>
            </a:pPr>
            <a:r>
              <a:t>Déni et rigidité 50%</a:t>
            </a:r>
            <a:endParaRPr sz="2500"/>
          </a:p>
          <a:p>
            <a:pPr marL="228600" indent="-228600">
              <a:lnSpc>
                <a:spcPct val="81000"/>
              </a:lnSpc>
              <a:spcBef>
                <a:spcPts val="1000"/>
              </a:spcBef>
              <a:buSzPct val="100000"/>
              <a:buFont typeface="Arial"/>
              <a:buChar char="•"/>
              <a:defRPr sz="2500"/>
            </a:pPr>
            <a:r>
              <a:t>Une estime de soi surdimensionnée</a:t>
            </a:r>
          </a:p>
          <a:p>
            <a:pPr marL="228600" indent="-228600">
              <a:lnSpc>
                <a:spcPct val="81000"/>
              </a:lnSpc>
              <a:spcBef>
                <a:spcPts val="1000"/>
              </a:spcBef>
              <a:buSzPct val="100000"/>
              <a:buFont typeface="Arial"/>
              <a:buChar char="•"/>
              <a:defRPr sz="2500"/>
            </a:pPr>
            <a:r>
              <a:t>Réconforter plutôt que compenser</a:t>
            </a:r>
          </a:p>
          <a:p>
            <a:pPr marL="228600" indent="-228600">
              <a:lnSpc>
                <a:spcPct val="81000"/>
              </a:lnSpc>
              <a:spcBef>
                <a:spcPts val="1000"/>
              </a:spcBef>
              <a:buSzPct val="100000"/>
              <a:buFont typeface="Arial"/>
              <a:buChar char="•"/>
              <a:defRPr sz="2500"/>
            </a:pPr>
            <a:r>
              <a:t>TP narcissique</a:t>
            </a:r>
          </a:p>
          <a:p>
            <a:pPr marL="228600" indent="-228600">
              <a:lnSpc>
                <a:spcPct val="81000"/>
              </a:lnSpc>
              <a:spcBef>
                <a:spcPts val="1000"/>
              </a:spcBef>
              <a:buSzPct val="100000"/>
              <a:buFont typeface="Arial"/>
              <a:buChar char="•"/>
              <a:defRPr sz="3200" b="1"/>
            </a:pPr>
            <a:r>
              <a:t>Imitation 70 %.</a:t>
            </a:r>
            <a:endParaRPr sz="2500"/>
          </a:p>
          <a:p>
            <a:pPr marL="228600" indent="-228600">
              <a:lnSpc>
                <a:spcPct val="81000"/>
              </a:lnSpc>
              <a:spcBef>
                <a:spcPts val="1000"/>
              </a:spcBef>
              <a:buSzPct val="100000"/>
              <a:buFont typeface="Arial"/>
              <a:buChar char="•"/>
              <a:defRPr sz="2500"/>
            </a:pPr>
            <a:r>
              <a:t>Expert en imitation</a:t>
            </a:r>
          </a:p>
          <a:p>
            <a:pPr marL="228600" indent="-228600">
              <a:lnSpc>
                <a:spcPct val="81000"/>
              </a:lnSpc>
              <a:spcBef>
                <a:spcPts val="1000"/>
              </a:spcBef>
              <a:buSzPct val="100000"/>
              <a:buFont typeface="Arial"/>
              <a:buChar char="•"/>
              <a:defRPr sz="2500"/>
            </a:pPr>
            <a:r>
              <a:t>Jeu d’acteur</a:t>
            </a:r>
          </a:p>
          <a:p>
            <a:pPr marL="228600" indent="-228600">
              <a:lnSpc>
                <a:spcPct val="81000"/>
              </a:lnSpc>
              <a:spcBef>
                <a:spcPts val="1000"/>
              </a:spcBef>
              <a:buSzPct val="100000"/>
              <a:buFont typeface="Arial"/>
              <a:buChar char="•"/>
              <a:defRPr sz="2500"/>
            </a:pPr>
            <a:r>
              <a:t>Un personnage alternatif</a:t>
            </a:r>
          </a:p>
          <a:p>
            <a:pPr marL="228600" indent="-228600">
              <a:lnSpc>
                <a:spcPct val="81000"/>
              </a:lnSpc>
              <a:spcBef>
                <a:spcPts val="1000"/>
              </a:spcBef>
              <a:buSzPct val="100000"/>
              <a:buFont typeface="Arial"/>
              <a:buChar char="•"/>
              <a:defRPr sz="2500"/>
            </a:pPr>
            <a:r>
              <a:t>Trouble dissociatif de l'identité</a:t>
            </a:r>
          </a:p>
          <a:p>
            <a:pPr marL="228600" indent="-228600">
              <a:lnSpc>
                <a:spcPct val="81000"/>
              </a:lnSpc>
              <a:spcBef>
                <a:spcPts val="1000"/>
              </a:spcBef>
              <a:buSzPct val="100000"/>
              <a:buFont typeface="Arial"/>
              <a:buChar char="•"/>
              <a:defRPr sz="2500"/>
            </a:pPr>
            <a:r>
              <a:t>Dépression</a:t>
            </a:r>
          </a:p>
        </p:txBody>
      </p:sp>
      <p:sp>
        <p:nvSpPr>
          <p:cNvPr id="594" name="TextBox 2"/>
          <p:cNvSpPr txBox="1"/>
          <p:nvPr/>
        </p:nvSpPr>
        <p:spPr>
          <a:xfrm>
            <a:off x="2695836" y="6132503"/>
            <a:ext cx="5597553" cy="586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200" b="1"/>
            </a:lvl1pPr>
          </a:lstStyle>
          <a:p>
            <a:r>
              <a:t>Accepter qui je suis 14%</a:t>
            </a:r>
          </a:p>
        </p:txBody>
      </p:sp>
      <p:pic>
        <p:nvPicPr>
          <p:cNvPr id="595"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596"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itle 1"/>
          <p:cNvSpPr txBox="1">
            <a:spLocks noGrp="1"/>
          </p:cNvSpPr>
          <p:nvPr>
            <p:ph type="title"/>
          </p:nvPr>
        </p:nvSpPr>
        <p:spPr>
          <a:prstGeom prst="rect">
            <a:avLst/>
          </a:prstGeom>
        </p:spPr>
        <p:txBody>
          <a:bodyPr/>
          <a:lstStyle/>
          <a:p>
            <a:pPr algn="ctr" defTabSz="713230">
              <a:defRPr sz="4200"/>
            </a:pPr>
            <a:r>
              <a:t>Le corps des adolescents</a:t>
            </a:r>
            <a:br/>
            <a:endParaRPr/>
          </a:p>
        </p:txBody>
      </p:sp>
      <p:sp>
        <p:nvSpPr>
          <p:cNvPr id="599" name="Content Placeholder 2"/>
          <p:cNvSpPr txBox="1">
            <a:spLocks noGrp="1"/>
          </p:cNvSpPr>
          <p:nvPr>
            <p:ph type="body" idx="1"/>
          </p:nvPr>
        </p:nvSpPr>
        <p:spPr>
          <a:xfrm>
            <a:off x="609600" y="1600201"/>
            <a:ext cx="8032785" cy="4525963"/>
          </a:xfrm>
          <a:prstGeom prst="rect">
            <a:avLst/>
          </a:prstGeom>
        </p:spPr>
        <p:txBody>
          <a:bodyPr/>
          <a:lstStyle/>
          <a:p>
            <a:pPr marL="0" indent="0">
              <a:buSzTx/>
              <a:buNone/>
              <a:defRPr sz="4000" b="1"/>
            </a:pPr>
            <a:r>
              <a:t>Changements physiques</a:t>
            </a:r>
          </a:p>
          <a:p>
            <a:pPr>
              <a:defRPr sz="4000"/>
            </a:pPr>
            <a:r>
              <a:t>Taille, force et coordination du corps</a:t>
            </a:r>
          </a:p>
          <a:p>
            <a:pPr>
              <a:defRPr sz="4000"/>
            </a:pPr>
            <a:r>
              <a:t>Poils, menstruation, voix, acné</a:t>
            </a:r>
          </a:p>
          <a:p>
            <a:pPr>
              <a:defRPr sz="4000"/>
            </a:pPr>
            <a:r>
              <a:t>Hygiène personnelle </a:t>
            </a:r>
          </a:p>
        </p:txBody>
      </p:sp>
      <p:pic>
        <p:nvPicPr>
          <p:cNvPr id="600" name="Picture 3" descr="Picture 3"/>
          <p:cNvPicPr>
            <a:picLocks noChangeAspect="1"/>
          </p:cNvPicPr>
          <p:nvPr/>
        </p:nvPicPr>
        <p:blipFill>
          <a:blip r:embed="rId2"/>
          <a:stretch>
            <a:fillRect/>
          </a:stretch>
        </p:blipFill>
        <p:spPr>
          <a:xfrm>
            <a:off x="9021443" y="1388625"/>
            <a:ext cx="2821580" cy="4080750"/>
          </a:xfrm>
          <a:prstGeom prst="rect">
            <a:avLst/>
          </a:prstGeom>
          <a:ln w="12700">
            <a:miter lim="400000"/>
          </a:ln>
        </p:spPr>
      </p:pic>
      <p:pic>
        <p:nvPicPr>
          <p:cNvPr id="601"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602"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Title 1"/>
          <p:cNvSpPr txBox="1">
            <a:spLocks noGrp="1"/>
          </p:cNvSpPr>
          <p:nvPr>
            <p:ph type="title"/>
          </p:nvPr>
        </p:nvSpPr>
        <p:spPr>
          <a:prstGeom prst="rect">
            <a:avLst/>
          </a:prstGeom>
        </p:spPr>
        <p:txBody>
          <a:bodyPr/>
          <a:lstStyle>
            <a:lvl1pPr algn="ctr">
              <a:defRPr sz="5400"/>
            </a:lvl1pPr>
          </a:lstStyle>
          <a:p>
            <a:r>
              <a:t>La transition vers l'école secondaire</a:t>
            </a:r>
          </a:p>
        </p:txBody>
      </p:sp>
      <p:sp>
        <p:nvSpPr>
          <p:cNvPr id="605" name="Content Placeholder 2"/>
          <p:cNvSpPr txBox="1">
            <a:spLocks noGrp="1"/>
          </p:cNvSpPr>
          <p:nvPr>
            <p:ph type="body" idx="1"/>
          </p:nvPr>
        </p:nvSpPr>
        <p:spPr>
          <a:prstGeom prst="rect">
            <a:avLst/>
          </a:prstGeom>
        </p:spPr>
        <p:txBody>
          <a:bodyPr/>
          <a:lstStyle/>
          <a:p>
            <a:pPr marL="226313" indent="-226313" defTabSz="905255">
              <a:spcBef>
                <a:spcPts val="900"/>
              </a:spcBef>
              <a:defRPr sz="2772"/>
            </a:pPr>
            <a:r>
              <a:t>Une école secondaire réputée pour sa compréhension et son adaptation à l'autisme.</a:t>
            </a:r>
          </a:p>
          <a:p>
            <a:pPr marL="226313" indent="-226313" defTabSz="905255">
              <a:spcBef>
                <a:spcPts val="900"/>
              </a:spcBef>
              <a:defRPr sz="2772"/>
            </a:pPr>
            <a:r>
              <a:t>Visiter le campus et les bâtiments de l'école lorsqu'il n'y a pas d'élèves.</a:t>
            </a:r>
          </a:p>
          <a:p>
            <a:pPr marL="226313" indent="-226313" defTabSz="905255">
              <a:spcBef>
                <a:spcPts val="900"/>
              </a:spcBef>
              <a:defRPr sz="2772"/>
            </a:pPr>
            <a:r>
              <a:t>Choisir des enseignants qui sont favorables à l'autisme</a:t>
            </a:r>
          </a:p>
          <a:p>
            <a:pPr marL="226313" indent="-226313" defTabSz="905255">
              <a:spcBef>
                <a:spcPts val="900"/>
              </a:spcBef>
              <a:defRPr sz="2772"/>
            </a:pPr>
            <a:r>
              <a:t>Un camarade de même niveau et un camarade de niveau supérieur pour expliquer les "règles cool".</a:t>
            </a:r>
          </a:p>
          <a:p>
            <a:pPr marL="226313" indent="-226313" defTabSz="905255">
              <a:spcBef>
                <a:spcPts val="900"/>
              </a:spcBef>
              <a:defRPr sz="2772"/>
            </a:pPr>
            <a:r>
              <a:t>Avoir un sanctuaire tel qu'une bibliothèque</a:t>
            </a:r>
          </a:p>
          <a:p>
            <a:pPr marL="226313" indent="-226313" defTabSz="905255">
              <a:spcBef>
                <a:spcPts val="900"/>
              </a:spcBef>
              <a:defRPr sz="2772"/>
            </a:pPr>
            <a:r>
              <a:t>Bonne communication entre la maison et l'école</a:t>
            </a:r>
          </a:p>
        </p:txBody>
      </p:sp>
      <p:pic>
        <p:nvPicPr>
          <p:cNvPr id="606"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07"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Title 1"/>
          <p:cNvSpPr txBox="1">
            <a:spLocks noGrp="1"/>
          </p:cNvSpPr>
          <p:nvPr>
            <p:ph type="title"/>
          </p:nvPr>
        </p:nvSpPr>
        <p:spPr>
          <a:xfrm>
            <a:off x="1683136" y="304800"/>
            <a:ext cx="8854779" cy="1820467"/>
          </a:xfrm>
          <a:prstGeom prst="rect">
            <a:avLst/>
          </a:prstGeom>
        </p:spPr>
        <p:txBody>
          <a:bodyPr/>
          <a:lstStyle/>
          <a:p>
            <a:pPr algn="ctr" defTabSz="658368">
              <a:defRPr sz="3800"/>
            </a:pPr>
            <a:r>
              <a:t>Le profil d'apprentissage des adolescents autistes</a:t>
            </a:r>
            <a:br/>
            <a:endParaRPr/>
          </a:p>
        </p:txBody>
      </p:sp>
      <p:sp>
        <p:nvSpPr>
          <p:cNvPr id="610" name="Content Placeholder 2"/>
          <p:cNvSpPr txBox="1">
            <a:spLocks noGrp="1"/>
          </p:cNvSpPr>
          <p:nvPr>
            <p:ph type="body" idx="1"/>
          </p:nvPr>
        </p:nvSpPr>
        <p:spPr>
          <a:xfrm>
            <a:off x="267125" y="1825625"/>
            <a:ext cx="11681721" cy="4351338"/>
          </a:xfrm>
          <a:prstGeom prst="rect">
            <a:avLst/>
          </a:prstGeom>
        </p:spPr>
        <p:txBody>
          <a:bodyPr/>
          <a:lstStyle/>
          <a:p>
            <a:pPr marL="201168" indent="-201168" defTabSz="804672">
              <a:spcBef>
                <a:spcPts val="800"/>
              </a:spcBef>
              <a:defRPr sz="3168" b="1"/>
            </a:pPr>
            <a:r>
              <a:t>Visualisateurs </a:t>
            </a:r>
            <a:r>
              <a:rPr b="0"/>
              <a:t>: Ingénieurs, artistes, démonstration, programme d'études sur ordinateur </a:t>
            </a:r>
          </a:p>
          <a:p>
            <a:pPr marL="201168" indent="-201168" defTabSz="804672">
              <a:spcBef>
                <a:spcPts val="800"/>
              </a:spcBef>
              <a:defRPr sz="3168" b="1"/>
            </a:pPr>
            <a:r>
              <a:t>Verbalisateurs </a:t>
            </a:r>
            <a:r>
              <a:rPr b="0"/>
              <a:t>: manuel scolaire</a:t>
            </a:r>
          </a:p>
          <a:p>
            <a:pPr marL="201168" indent="-201168" defTabSz="804672">
              <a:spcBef>
                <a:spcPts val="800"/>
              </a:spcBef>
              <a:defRPr sz="3168" b="1"/>
            </a:pPr>
            <a:r>
              <a:t>Temps de traitement</a:t>
            </a:r>
          </a:p>
          <a:p>
            <a:pPr marL="201168" indent="-201168" defTabSz="804672">
              <a:spcBef>
                <a:spcPts val="800"/>
              </a:spcBef>
              <a:defRPr sz="3168"/>
            </a:pPr>
            <a:r>
              <a:t>Distrait par les détails et les conversations de ses pairs</a:t>
            </a:r>
          </a:p>
          <a:p>
            <a:pPr marL="201168" indent="-201168" defTabSz="804672">
              <a:spcBef>
                <a:spcPts val="800"/>
              </a:spcBef>
              <a:defRPr sz="3168"/>
            </a:pPr>
            <a:r>
              <a:t>Problèmes avec la dynamique sociale des projets de groupe en classe</a:t>
            </a:r>
          </a:p>
          <a:p>
            <a:pPr marL="201168" indent="-201168" defTabSz="804672">
              <a:spcBef>
                <a:spcPts val="800"/>
              </a:spcBef>
              <a:defRPr sz="3168"/>
            </a:pPr>
            <a:r>
              <a:t>Comprendre les différentes perspectives dans les activités de groupe</a:t>
            </a:r>
          </a:p>
        </p:txBody>
      </p:sp>
      <p:pic>
        <p:nvPicPr>
          <p:cNvPr id="611"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12"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Title 1"/>
          <p:cNvSpPr txBox="1">
            <a:spLocks noGrp="1"/>
          </p:cNvSpPr>
          <p:nvPr>
            <p:ph type="title"/>
          </p:nvPr>
        </p:nvSpPr>
        <p:spPr>
          <a:xfrm>
            <a:off x="169522" y="365125"/>
            <a:ext cx="12022480" cy="1325563"/>
          </a:xfrm>
          <a:prstGeom prst="rect">
            <a:avLst/>
          </a:prstGeom>
        </p:spPr>
        <p:txBody>
          <a:bodyPr/>
          <a:lstStyle>
            <a:lvl1pPr algn="ctr" defTabSz="796624">
              <a:defRPr sz="4664"/>
            </a:lvl1pPr>
          </a:lstStyle>
          <a:p>
            <a:r>
              <a:t>Le profil d'apprentissage des adolescents autistes</a:t>
            </a:r>
          </a:p>
        </p:txBody>
      </p:sp>
      <p:sp>
        <p:nvSpPr>
          <p:cNvPr id="615" name="Content Placeholder 2"/>
          <p:cNvSpPr txBox="1">
            <a:spLocks noGrp="1"/>
          </p:cNvSpPr>
          <p:nvPr>
            <p:ph type="body" idx="1"/>
          </p:nvPr>
        </p:nvSpPr>
        <p:spPr>
          <a:xfrm>
            <a:off x="229906" y="2871626"/>
            <a:ext cx="11352494" cy="3254539"/>
          </a:xfrm>
          <a:prstGeom prst="rect">
            <a:avLst/>
          </a:prstGeom>
        </p:spPr>
        <p:txBody>
          <a:bodyPr/>
          <a:lstStyle/>
          <a:p>
            <a:pPr>
              <a:defRPr sz="3600" b="1"/>
            </a:pPr>
            <a:r>
              <a:t>La peur de faire une erreur</a:t>
            </a:r>
          </a:p>
          <a:p>
            <a:pPr>
              <a:defRPr sz="3600"/>
            </a:pPr>
            <a:r>
              <a:t>N'essayez pas, vous ne ferez pas d'erreur.</a:t>
            </a:r>
          </a:p>
          <a:p>
            <a:pPr>
              <a:defRPr sz="3600"/>
            </a:pPr>
            <a:r>
              <a:t>Peur de paraître stupide et d'être ridiculisé par ses pairs</a:t>
            </a:r>
          </a:p>
          <a:p>
            <a:pPr>
              <a:defRPr sz="3600"/>
            </a:pPr>
            <a:r>
              <a:t>Autocritique</a:t>
            </a:r>
          </a:p>
          <a:p>
            <a:pPr>
              <a:defRPr sz="3600" b="1"/>
            </a:pPr>
            <a:r>
              <a:t>Écriture manuscrite</a:t>
            </a:r>
          </a:p>
        </p:txBody>
      </p:sp>
      <p:pic>
        <p:nvPicPr>
          <p:cNvPr id="616" name="Picture 4" descr="Picture 4"/>
          <p:cNvPicPr>
            <a:picLocks noChangeAspect="1"/>
          </p:cNvPicPr>
          <p:nvPr/>
        </p:nvPicPr>
        <p:blipFill>
          <a:blip r:embed="rId2"/>
          <a:stretch>
            <a:fillRect/>
          </a:stretch>
        </p:blipFill>
        <p:spPr>
          <a:xfrm>
            <a:off x="5087406" y="4847017"/>
            <a:ext cx="2186712" cy="1516083"/>
          </a:xfrm>
          <a:prstGeom prst="rect">
            <a:avLst/>
          </a:prstGeom>
          <a:ln w="12700">
            <a:miter lim="400000"/>
          </a:ln>
        </p:spPr>
      </p:pic>
      <p:pic>
        <p:nvPicPr>
          <p:cNvPr id="617" name="Picture 5" descr="Picture 5"/>
          <p:cNvPicPr>
            <a:picLocks noChangeAspect="1"/>
          </p:cNvPicPr>
          <p:nvPr/>
        </p:nvPicPr>
        <p:blipFill>
          <a:blip r:embed="rId3"/>
          <a:stretch>
            <a:fillRect/>
          </a:stretch>
        </p:blipFill>
        <p:spPr>
          <a:xfrm>
            <a:off x="8350546" y="1870581"/>
            <a:ext cx="2619377" cy="1743077"/>
          </a:xfrm>
          <a:prstGeom prst="rect">
            <a:avLst/>
          </a:prstGeom>
          <a:ln w="12700">
            <a:miter lim="400000"/>
          </a:ln>
        </p:spPr>
      </p:pic>
      <p:pic>
        <p:nvPicPr>
          <p:cNvPr id="618" name="Picture 3" descr="Picture 3"/>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619"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Title 1"/>
          <p:cNvSpPr txBox="1">
            <a:spLocks noGrp="1"/>
          </p:cNvSpPr>
          <p:nvPr>
            <p:ph type="title"/>
          </p:nvPr>
        </p:nvSpPr>
        <p:spPr>
          <a:xfrm>
            <a:off x="349321" y="365125"/>
            <a:ext cx="11671443" cy="1325563"/>
          </a:xfrm>
          <a:prstGeom prst="rect">
            <a:avLst/>
          </a:prstGeom>
        </p:spPr>
        <p:txBody>
          <a:bodyPr/>
          <a:lstStyle>
            <a:lvl1pPr algn="ctr" defTabSz="781262">
              <a:defRPr sz="4539"/>
            </a:lvl1pPr>
          </a:lstStyle>
          <a:p>
            <a:r>
              <a:t>Le profil d'apprentissage des adolescents autistes</a:t>
            </a:r>
          </a:p>
        </p:txBody>
      </p:sp>
      <p:sp>
        <p:nvSpPr>
          <p:cNvPr id="622" name="Content Placeholder 2"/>
          <p:cNvSpPr txBox="1">
            <a:spLocks noGrp="1"/>
          </p:cNvSpPr>
          <p:nvPr>
            <p:ph type="body" sz="half" idx="1"/>
          </p:nvPr>
        </p:nvSpPr>
        <p:spPr>
          <a:xfrm>
            <a:off x="526581" y="2058560"/>
            <a:ext cx="6664610" cy="4263779"/>
          </a:xfrm>
          <a:prstGeom prst="rect">
            <a:avLst/>
          </a:prstGeom>
        </p:spPr>
        <p:txBody>
          <a:bodyPr/>
          <a:lstStyle/>
          <a:p>
            <a:pPr>
              <a:defRPr sz="3200" b="1"/>
            </a:pPr>
            <a:r>
              <a:t>Motifs et séquences </a:t>
            </a:r>
          </a:p>
          <a:p>
            <a:pPr>
              <a:defRPr sz="3200"/>
            </a:pPr>
            <a:r>
              <a:t>Talent et intérêt pour l'identification de modèles et de séquences (mathématiques)</a:t>
            </a:r>
          </a:p>
          <a:p>
            <a:pPr>
              <a:defRPr sz="3200"/>
            </a:pPr>
            <a:r>
              <a:t>Identifier les zones où le modèle s'interrompt</a:t>
            </a:r>
          </a:p>
          <a:p>
            <a:pPr>
              <a:defRPr sz="3200" b="1"/>
            </a:pPr>
            <a:r>
              <a:t>Identifier les erreurs et les fautes </a:t>
            </a:r>
            <a:r>
              <a:rPr b="0"/>
              <a:t>(conséquences sociales)</a:t>
            </a:r>
          </a:p>
        </p:txBody>
      </p:sp>
      <p:pic>
        <p:nvPicPr>
          <p:cNvPr id="623" name="Picture 5" descr="Picture 5"/>
          <p:cNvPicPr>
            <a:picLocks noChangeAspect="1"/>
          </p:cNvPicPr>
          <p:nvPr/>
        </p:nvPicPr>
        <p:blipFill>
          <a:blip r:embed="rId2"/>
          <a:stretch>
            <a:fillRect/>
          </a:stretch>
        </p:blipFill>
        <p:spPr>
          <a:xfrm>
            <a:off x="7416930" y="2094549"/>
            <a:ext cx="4338768" cy="3867161"/>
          </a:xfrm>
          <a:prstGeom prst="rect">
            <a:avLst/>
          </a:prstGeom>
          <a:ln w="12700">
            <a:miter lim="400000"/>
          </a:ln>
        </p:spPr>
      </p:pic>
      <p:pic>
        <p:nvPicPr>
          <p:cNvPr id="624"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625"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Title 1"/>
          <p:cNvSpPr txBox="1">
            <a:spLocks noGrp="1"/>
          </p:cNvSpPr>
          <p:nvPr>
            <p:ph type="title"/>
          </p:nvPr>
        </p:nvSpPr>
        <p:spPr>
          <a:xfrm>
            <a:off x="838200" y="0"/>
            <a:ext cx="10515600" cy="1163257"/>
          </a:xfrm>
          <a:prstGeom prst="rect">
            <a:avLst/>
          </a:prstGeom>
        </p:spPr>
        <p:txBody>
          <a:bodyPr/>
          <a:lstStyle>
            <a:lvl1pPr algn="ctr">
              <a:defRPr sz="5400"/>
            </a:lvl1pPr>
          </a:lstStyle>
          <a:p>
            <a:r>
              <a:t>Fonction exécutive</a:t>
            </a:r>
          </a:p>
        </p:txBody>
      </p:sp>
      <p:sp>
        <p:nvSpPr>
          <p:cNvPr id="628" name="Content Placeholder 2"/>
          <p:cNvSpPr txBox="1">
            <a:spLocks noGrp="1"/>
          </p:cNvSpPr>
          <p:nvPr>
            <p:ph type="body" idx="1"/>
          </p:nvPr>
        </p:nvSpPr>
        <p:spPr>
          <a:xfrm>
            <a:off x="668818" y="1295399"/>
            <a:ext cx="7941782" cy="4990447"/>
          </a:xfrm>
          <a:prstGeom prst="rect">
            <a:avLst/>
          </a:prstGeom>
        </p:spPr>
        <p:txBody>
          <a:bodyPr/>
          <a:lstStyle/>
          <a:p>
            <a:pPr>
              <a:lnSpc>
                <a:spcPct val="72000"/>
              </a:lnSpc>
              <a:defRPr sz="2700" b="1"/>
            </a:pPr>
            <a:r>
              <a:t>Planifier</a:t>
            </a:r>
            <a:r>
              <a:rPr b="0"/>
              <a:t> le déroulement d’une activité</a:t>
            </a:r>
            <a:endParaRPr sz="2500"/>
          </a:p>
          <a:p>
            <a:pPr>
              <a:lnSpc>
                <a:spcPct val="72000"/>
              </a:lnSpc>
              <a:defRPr sz="2700" b="1"/>
            </a:pPr>
            <a:r>
              <a:t>Organiser </a:t>
            </a:r>
            <a:r>
              <a:rPr b="0"/>
              <a:t>ce dont vous avez besoin</a:t>
            </a:r>
            <a:endParaRPr sz="2500"/>
          </a:p>
          <a:p>
            <a:pPr marL="211666" indent="-211666">
              <a:lnSpc>
                <a:spcPct val="72000"/>
              </a:lnSpc>
              <a:defRPr sz="2700"/>
            </a:pPr>
            <a:r>
              <a:rPr sz="2500" b="1"/>
              <a:t>Bien démarrer</a:t>
            </a:r>
            <a:endParaRPr sz="2500"/>
          </a:p>
          <a:p>
            <a:pPr>
              <a:lnSpc>
                <a:spcPct val="72000"/>
              </a:lnSpc>
              <a:defRPr sz="2700" b="1"/>
            </a:pPr>
            <a:r>
              <a:t>Rappel auditif </a:t>
            </a:r>
            <a:r>
              <a:rPr b="0"/>
              <a:t>: Oublier des consignes orales</a:t>
            </a:r>
            <a:endParaRPr sz="2500"/>
          </a:p>
          <a:p>
            <a:pPr>
              <a:lnSpc>
                <a:spcPct val="72000"/>
              </a:lnSpc>
              <a:defRPr sz="2700"/>
            </a:pPr>
            <a:r>
              <a:t>Savoir </a:t>
            </a:r>
            <a:r>
              <a:rPr b="1"/>
              <a:t>combien de temps il faudra pour </a:t>
            </a:r>
            <a:r>
              <a:t>réaliser l'activité</a:t>
            </a:r>
            <a:endParaRPr sz="2500"/>
          </a:p>
          <a:p>
            <a:pPr>
              <a:lnSpc>
                <a:spcPct val="72000"/>
              </a:lnSpc>
              <a:defRPr sz="2700"/>
            </a:pPr>
            <a:r>
              <a:t>Facilement </a:t>
            </a:r>
            <a:r>
              <a:rPr b="1"/>
              <a:t>distrait</a:t>
            </a:r>
            <a:endParaRPr sz="2500"/>
          </a:p>
          <a:p>
            <a:pPr>
              <a:lnSpc>
                <a:spcPct val="72000"/>
              </a:lnSpc>
              <a:defRPr sz="2700"/>
            </a:pPr>
            <a:r>
              <a:t>Perdre des choses</a:t>
            </a:r>
            <a:endParaRPr sz="2500"/>
          </a:p>
          <a:p>
            <a:pPr>
              <a:lnSpc>
                <a:spcPct val="72000"/>
              </a:lnSpc>
              <a:defRPr sz="2700"/>
            </a:pPr>
            <a:r>
              <a:t>Difficulté à gérer </a:t>
            </a:r>
            <a:r>
              <a:rPr b="1"/>
              <a:t>les tâches multiples </a:t>
            </a:r>
            <a:r>
              <a:t>et les </a:t>
            </a:r>
            <a:r>
              <a:rPr b="1"/>
              <a:t>changements </a:t>
            </a:r>
            <a:r>
              <a:t>inattendus.</a:t>
            </a:r>
            <a:endParaRPr sz="2500"/>
          </a:p>
          <a:p>
            <a:pPr>
              <a:lnSpc>
                <a:spcPct val="72000"/>
              </a:lnSpc>
              <a:defRPr sz="2400"/>
            </a:pPr>
            <a:endParaRPr sz="2500"/>
          </a:p>
          <a:p>
            <a:pPr marL="0" indent="0">
              <a:lnSpc>
                <a:spcPct val="72000"/>
              </a:lnSpc>
              <a:buSzTx/>
              <a:buNone/>
              <a:defRPr sz="2700" b="1"/>
            </a:pPr>
            <a:r>
              <a:t>  Besoin d'une </a:t>
            </a:r>
            <a:r>
              <a:rPr sz="2500"/>
              <a:t>secrétaire de </a:t>
            </a:r>
            <a:r>
              <a:t>direction</a:t>
            </a:r>
          </a:p>
        </p:txBody>
      </p:sp>
      <p:pic>
        <p:nvPicPr>
          <p:cNvPr id="629" name="Picture 4" descr="Picture 4"/>
          <p:cNvPicPr>
            <a:picLocks noChangeAspect="1"/>
          </p:cNvPicPr>
          <p:nvPr/>
        </p:nvPicPr>
        <p:blipFill>
          <a:blip r:embed="rId2"/>
          <a:stretch>
            <a:fillRect/>
          </a:stretch>
        </p:blipFill>
        <p:spPr>
          <a:xfrm>
            <a:off x="6195316" y="5105939"/>
            <a:ext cx="2350027" cy="1598546"/>
          </a:xfrm>
          <a:prstGeom prst="rect">
            <a:avLst/>
          </a:prstGeom>
          <a:ln w="12700">
            <a:miter lim="400000"/>
          </a:ln>
        </p:spPr>
      </p:pic>
      <p:pic>
        <p:nvPicPr>
          <p:cNvPr id="630" name="Picture 3" descr="Picture 3"/>
          <p:cNvPicPr>
            <a:picLocks noChangeAspect="1"/>
          </p:cNvPicPr>
          <p:nvPr/>
        </p:nvPicPr>
        <p:blipFill>
          <a:blip r:embed="rId3"/>
          <a:stretch>
            <a:fillRect/>
          </a:stretch>
        </p:blipFill>
        <p:spPr>
          <a:xfrm>
            <a:off x="9122088" y="2512590"/>
            <a:ext cx="2095581" cy="3151753"/>
          </a:xfrm>
          <a:prstGeom prst="rect">
            <a:avLst/>
          </a:prstGeom>
          <a:ln w="12700">
            <a:miter lim="400000"/>
          </a:ln>
        </p:spPr>
      </p:pic>
      <p:pic>
        <p:nvPicPr>
          <p:cNvPr id="631" name="Picture 5" descr="Picture 5"/>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632"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Rectangle 2"/>
          <p:cNvSpPr txBox="1">
            <a:spLocks noGrp="1"/>
          </p:cNvSpPr>
          <p:nvPr>
            <p:ph type="title"/>
          </p:nvPr>
        </p:nvSpPr>
        <p:spPr>
          <a:prstGeom prst="rect">
            <a:avLst/>
          </a:prstGeom>
        </p:spPr>
        <p:txBody>
          <a:bodyPr/>
          <a:lstStyle>
            <a:lvl1pPr algn="ctr">
              <a:defRPr sz="5400"/>
            </a:lvl1pPr>
          </a:lstStyle>
          <a:p>
            <a:r>
              <a:t>Stratégies pour les devoirs</a:t>
            </a:r>
          </a:p>
        </p:txBody>
      </p:sp>
      <p:sp>
        <p:nvSpPr>
          <p:cNvPr id="635" name="Rectangle 3"/>
          <p:cNvSpPr txBox="1">
            <a:spLocks noGrp="1"/>
          </p:cNvSpPr>
          <p:nvPr>
            <p:ph type="body" idx="1"/>
          </p:nvPr>
        </p:nvSpPr>
        <p:spPr>
          <a:prstGeom prst="rect">
            <a:avLst/>
          </a:prstGeom>
        </p:spPr>
        <p:txBody>
          <a:bodyPr/>
          <a:lstStyle/>
          <a:p>
            <a:pPr>
              <a:defRPr sz="3000"/>
            </a:pPr>
            <a:r>
              <a:t>Créer un </a:t>
            </a:r>
            <a:r>
              <a:rPr b="1"/>
              <a:t>environnement d'apprentissage</a:t>
            </a:r>
            <a:r>
              <a:t>.</a:t>
            </a:r>
          </a:p>
          <a:p>
            <a:pPr>
              <a:defRPr sz="3000"/>
            </a:pPr>
            <a:r>
              <a:t>Calendrier et agenda des devoirs.</a:t>
            </a:r>
          </a:p>
          <a:p>
            <a:pPr>
              <a:defRPr sz="3000"/>
            </a:pPr>
            <a:r>
              <a:t>Temps alloué.</a:t>
            </a:r>
          </a:p>
          <a:p>
            <a:pPr>
              <a:defRPr sz="3000"/>
            </a:pPr>
            <a:r>
              <a:t>Segments avec pauses.</a:t>
            </a:r>
          </a:p>
          <a:p>
            <a:pPr>
              <a:defRPr sz="3000"/>
            </a:pPr>
            <a:r>
              <a:t>Motivation.</a:t>
            </a:r>
          </a:p>
          <a:p>
            <a:pPr>
              <a:defRPr sz="3000"/>
            </a:pPr>
            <a:r>
              <a:t>Compléter à l'école.</a:t>
            </a:r>
          </a:p>
          <a:p>
            <a:pPr>
              <a:defRPr sz="3000" b="1"/>
            </a:pPr>
            <a:r>
              <a:t>Cela en vaut-il la peine ?</a:t>
            </a:r>
          </a:p>
        </p:txBody>
      </p:sp>
      <p:pic>
        <p:nvPicPr>
          <p:cNvPr id="636" name="Picture 1" descr="Picture 1"/>
          <p:cNvPicPr>
            <a:picLocks noChangeAspect="1"/>
          </p:cNvPicPr>
          <p:nvPr/>
        </p:nvPicPr>
        <p:blipFill>
          <a:blip r:embed="rId2"/>
          <a:stretch>
            <a:fillRect/>
          </a:stretch>
        </p:blipFill>
        <p:spPr>
          <a:xfrm>
            <a:off x="7472682" y="2683510"/>
            <a:ext cx="3518619" cy="2635568"/>
          </a:xfrm>
          <a:prstGeom prst="rect">
            <a:avLst/>
          </a:prstGeom>
          <a:ln w="12700">
            <a:miter lim="400000"/>
          </a:ln>
        </p:spPr>
      </p:pic>
      <p:pic>
        <p:nvPicPr>
          <p:cNvPr id="637"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638"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Title 1"/>
          <p:cNvSpPr txBox="1">
            <a:spLocks noGrp="1"/>
          </p:cNvSpPr>
          <p:nvPr>
            <p:ph type="title"/>
          </p:nvPr>
        </p:nvSpPr>
        <p:spPr>
          <a:prstGeom prst="rect">
            <a:avLst/>
          </a:prstGeom>
        </p:spPr>
        <p:txBody>
          <a:bodyPr/>
          <a:lstStyle>
            <a:lvl1pPr algn="ctr">
              <a:defRPr sz="5400"/>
            </a:lvl1pPr>
          </a:lstStyle>
          <a:p>
            <a:r>
              <a:t>Examens</a:t>
            </a:r>
          </a:p>
        </p:txBody>
      </p:sp>
      <p:sp>
        <p:nvSpPr>
          <p:cNvPr id="641" name="Content Placeholder 2"/>
          <p:cNvSpPr txBox="1">
            <a:spLocks noGrp="1"/>
          </p:cNvSpPr>
          <p:nvPr>
            <p:ph type="body" idx="1"/>
          </p:nvPr>
        </p:nvSpPr>
        <p:spPr>
          <a:prstGeom prst="rect">
            <a:avLst/>
          </a:prstGeom>
        </p:spPr>
        <p:txBody>
          <a:bodyPr/>
          <a:lstStyle/>
          <a:p>
            <a:pPr>
              <a:defRPr sz="3600"/>
            </a:pPr>
            <a:r>
              <a:t>Sensible à une atmosphère d’anxiété dans la salle d'examen</a:t>
            </a:r>
          </a:p>
          <a:p>
            <a:pPr>
              <a:defRPr sz="3600"/>
            </a:pPr>
            <a:r>
              <a:t>Conseils et réconfort pour lire et comprendre la question.</a:t>
            </a:r>
          </a:p>
          <a:p>
            <a:pPr>
              <a:defRPr sz="3600"/>
            </a:pPr>
            <a:r>
              <a:t>Dactylographier plutôt qu'écrire à la main</a:t>
            </a:r>
          </a:p>
          <a:p>
            <a:pPr>
              <a:defRPr sz="3600"/>
            </a:pPr>
            <a:r>
              <a:t>Pauses dans l'examen pour la récupération émotionnelle et énergétique</a:t>
            </a:r>
          </a:p>
        </p:txBody>
      </p:sp>
      <p:pic>
        <p:nvPicPr>
          <p:cNvPr id="642"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43"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prstGeom prst="rect">
            <a:avLst/>
          </a:prstGeom>
        </p:spPr>
        <p:txBody>
          <a:bodyPr/>
          <a:lstStyle>
            <a:lvl1pPr algn="ctr">
              <a:defRPr sz="5400"/>
            </a:lvl1pPr>
          </a:lstStyle>
          <a:p>
            <a:r>
              <a:t>Questionnaire sur la dépression</a:t>
            </a:r>
          </a:p>
        </p:txBody>
      </p:sp>
      <p:sp>
        <p:nvSpPr>
          <p:cNvPr id="224" name="Content Placeholder 2"/>
          <p:cNvSpPr txBox="1">
            <a:spLocks noGrp="1"/>
          </p:cNvSpPr>
          <p:nvPr>
            <p:ph type="body" idx="1"/>
          </p:nvPr>
        </p:nvSpPr>
        <p:spPr>
          <a:prstGeom prst="rect">
            <a:avLst/>
          </a:prstGeom>
        </p:spPr>
        <p:txBody>
          <a:bodyPr/>
          <a:lstStyle/>
          <a:p>
            <a:pPr marL="790701" indent="-790701" defTabSz="804672">
              <a:spcBef>
                <a:spcPts val="800"/>
              </a:spcBef>
              <a:buSzTx/>
              <a:buNone/>
              <a:tabLst>
                <a:tab pos="774700" algn="l"/>
              </a:tabLst>
              <a:defRPr sz="2464"/>
            </a:pPr>
            <a:r>
              <a:t>⬜ S'inquiéter de savoir si tu vas réussir ta carrière ou ton changement de carrière.</a:t>
            </a:r>
          </a:p>
          <a:p>
            <a:pPr marL="790701" indent="-790701" defTabSz="804672">
              <a:spcBef>
                <a:spcPts val="800"/>
              </a:spcBef>
              <a:buSzTx/>
              <a:buNone/>
              <a:tabLst>
                <a:tab pos="774700" algn="l"/>
              </a:tabLst>
              <a:defRPr sz="2464"/>
            </a:pPr>
            <a:r>
              <a:t>⬜ Croire que les mauvaises expériences passées se poursuivront éternellement.</a:t>
            </a:r>
          </a:p>
          <a:p>
            <a:pPr marL="790701" indent="-790701" defTabSz="804672">
              <a:spcBef>
                <a:spcPts val="800"/>
              </a:spcBef>
              <a:buSzTx/>
              <a:buNone/>
              <a:tabLst>
                <a:tab pos="774700" algn="l"/>
              </a:tabLst>
              <a:defRPr sz="2464"/>
            </a:pPr>
            <a:r>
              <a:t>⬜ Ressentir une pression constante pour s'intégrer et être comme tout le monde.</a:t>
            </a:r>
          </a:p>
          <a:p>
            <a:pPr marL="790701" indent="-790701" defTabSz="804672">
              <a:spcBef>
                <a:spcPts val="800"/>
              </a:spcBef>
              <a:buSzTx/>
              <a:buNone/>
              <a:tabLst>
                <a:tab pos="774700" algn="l"/>
              </a:tabLst>
              <a:defRPr sz="2464"/>
            </a:pPr>
            <a:r>
              <a:t>⬜ Vivre la perte d'un ami, d'un animal de compagnie ou d'un membre de la famille.</a:t>
            </a:r>
          </a:p>
          <a:p>
            <a:pPr marL="790701" indent="-790701" defTabSz="804672">
              <a:spcBef>
                <a:spcPts val="800"/>
              </a:spcBef>
              <a:buSzTx/>
              <a:buNone/>
              <a:tabLst>
                <a:tab pos="774700" algn="l"/>
              </a:tabLst>
              <a:defRPr sz="2464"/>
            </a:pPr>
            <a:r>
              <a:t>⬜ Ne pas être capable de gérer une sensibilité sensorielle intense.</a:t>
            </a:r>
          </a:p>
          <a:p>
            <a:pPr marL="790701" indent="-790701" defTabSz="804672">
              <a:spcBef>
                <a:spcPts val="800"/>
              </a:spcBef>
              <a:buSzTx/>
              <a:buNone/>
              <a:tabLst>
                <a:tab pos="774700" algn="l"/>
              </a:tabLst>
              <a:defRPr sz="2464"/>
            </a:pPr>
            <a:r>
              <a:t>⬜ Vivre trop de changements dans sa vie </a:t>
            </a:r>
          </a:p>
          <a:p>
            <a:pPr marL="790701" indent="-790701" defTabSz="804672">
              <a:spcBef>
                <a:spcPts val="800"/>
              </a:spcBef>
              <a:buSzTx/>
              <a:buNone/>
              <a:tabLst>
                <a:tab pos="774700" algn="l"/>
              </a:tabLst>
              <a:defRPr sz="2464"/>
            </a:pPr>
            <a:r>
              <a:t>⬜ Être diagnostiqué autiste</a:t>
            </a:r>
          </a:p>
        </p:txBody>
      </p:sp>
      <p:pic>
        <p:nvPicPr>
          <p:cNvPr id="225" name="Picture 7" descr="Picture 7"/>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26"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Title 1"/>
          <p:cNvSpPr txBox="1">
            <a:spLocks noGrp="1"/>
          </p:cNvSpPr>
          <p:nvPr>
            <p:ph type="title"/>
          </p:nvPr>
        </p:nvSpPr>
        <p:spPr>
          <a:prstGeom prst="rect">
            <a:avLst/>
          </a:prstGeom>
        </p:spPr>
        <p:txBody>
          <a:bodyPr/>
          <a:lstStyle>
            <a:lvl1pPr algn="ctr">
              <a:defRPr sz="5400"/>
            </a:lvl1pPr>
          </a:lstStyle>
          <a:p>
            <a:r>
              <a:t>Sport</a:t>
            </a:r>
          </a:p>
        </p:txBody>
      </p:sp>
      <p:sp>
        <p:nvSpPr>
          <p:cNvPr id="646" name="Content Placeholder 2"/>
          <p:cNvSpPr txBox="1">
            <a:spLocks noGrp="1"/>
          </p:cNvSpPr>
          <p:nvPr>
            <p:ph type="body" idx="1"/>
          </p:nvPr>
        </p:nvSpPr>
        <p:spPr>
          <a:xfrm>
            <a:off x="609600" y="1996003"/>
            <a:ext cx="10972800" cy="4130163"/>
          </a:xfrm>
          <a:prstGeom prst="rect">
            <a:avLst/>
          </a:prstGeom>
        </p:spPr>
        <p:txBody>
          <a:bodyPr/>
          <a:lstStyle/>
          <a:p>
            <a:pPr>
              <a:defRPr sz="3000" b="1"/>
            </a:pPr>
            <a:r>
              <a:t>Pratique solitaire </a:t>
            </a:r>
            <a:r>
              <a:rPr b="0"/>
              <a:t>de sports</a:t>
            </a:r>
          </a:p>
          <a:p>
            <a:pPr>
              <a:defRPr sz="3000"/>
            </a:pPr>
            <a:r>
              <a:t>Golf, natation, surf, cyclisme</a:t>
            </a:r>
          </a:p>
          <a:p>
            <a:pPr>
              <a:defRPr sz="3000"/>
            </a:pPr>
            <a:r>
              <a:t>Athlétisme</a:t>
            </a:r>
          </a:p>
          <a:p>
            <a:pPr>
              <a:defRPr sz="3000"/>
            </a:pPr>
            <a:r>
              <a:t>Arts martiaux</a:t>
            </a:r>
          </a:p>
          <a:p>
            <a:pPr>
              <a:defRPr sz="3000"/>
            </a:pPr>
            <a:r>
              <a:t>Danse</a:t>
            </a:r>
          </a:p>
          <a:p>
            <a:pPr>
              <a:defRPr sz="3000"/>
            </a:pPr>
            <a:r>
              <a:t>Les filles autistes peuvent apprécier les sports individuels et collectifs.</a:t>
            </a:r>
          </a:p>
        </p:txBody>
      </p:sp>
      <p:pic>
        <p:nvPicPr>
          <p:cNvPr id="647" name="Picture 2" descr="Picture 2"/>
          <p:cNvPicPr>
            <a:picLocks noChangeAspect="1"/>
          </p:cNvPicPr>
          <p:nvPr/>
        </p:nvPicPr>
        <p:blipFill>
          <a:blip r:embed="rId2"/>
          <a:stretch>
            <a:fillRect/>
          </a:stretch>
        </p:blipFill>
        <p:spPr>
          <a:xfrm>
            <a:off x="7879515" y="1127604"/>
            <a:ext cx="3316182" cy="3360793"/>
          </a:xfrm>
          <a:prstGeom prst="rect">
            <a:avLst/>
          </a:prstGeom>
          <a:ln w="12700">
            <a:miter lim="400000"/>
          </a:ln>
        </p:spPr>
      </p:pic>
      <p:pic>
        <p:nvPicPr>
          <p:cNvPr id="648" name="Picture 3" descr="Picture 3"/>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649"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Title 1"/>
          <p:cNvSpPr txBox="1">
            <a:spLocks noGrp="1"/>
          </p:cNvSpPr>
          <p:nvPr>
            <p:ph type="title"/>
          </p:nvPr>
        </p:nvSpPr>
        <p:spPr>
          <a:prstGeom prst="rect">
            <a:avLst/>
          </a:prstGeom>
        </p:spPr>
        <p:txBody>
          <a:bodyPr/>
          <a:lstStyle>
            <a:lvl1pPr algn="ctr">
              <a:defRPr sz="5400"/>
            </a:lvl1pPr>
          </a:lstStyle>
          <a:p>
            <a:r>
              <a:t>Un professeur de lycée qui :</a:t>
            </a:r>
          </a:p>
        </p:txBody>
      </p:sp>
      <p:sp>
        <p:nvSpPr>
          <p:cNvPr id="652" name="Content Placeholder 2"/>
          <p:cNvSpPr txBox="1">
            <a:spLocks noGrp="1"/>
          </p:cNvSpPr>
          <p:nvPr>
            <p:ph type="body" idx="1"/>
          </p:nvPr>
        </p:nvSpPr>
        <p:spPr>
          <a:xfrm>
            <a:off x="856921" y="2080516"/>
            <a:ext cx="10011378" cy="4412359"/>
          </a:xfrm>
          <a:prstGeom prst="rect">
            <a:avLst/>
          </a:prstGeom>
        </p:spPr>
        <p:txBody>
          <a:bodyPr/>
          <a:lstStyle/>
          <a:p>
            <a:pPr marL="221742" indent="-221742" defTabSz="886968">
              <a:spcBef>
                <a:spcPts val="900"/>
              </a:spcBef>
              <a:defRPr sz="3492"/>
            </a:pPr>
            <a:r>
              <a:t>Connaît son </a:t>
            </a:r>
            <a:r>
              <a:rPr b="1"/>
              <a:t>style</a:t>
            </a:r>
            <a:r>
              <a:t> particulier</a:t>
            </a:r>
            <a:r>
              <a:rPr b="1"/>
              <a:t> de pensée et d'apprentissage </a:t>
            </a:r>
          </a:p>
          <a:p>
            <a:pPr marL="221742" indent="-221742" defTabSz="886968">
              <a:spcBef>
                <a:spcPts val="900"/>
              </a:spcBef>
              <a:defRPr sz="3492" b="1"/>
            </a:pPr>
            <a:r>
              <a:t>Calme et rassurant</a:t>
            </a:r>
            <a:r>
              <a:rPr b="0"/>
              <a:t>, en particulier lorsque l'élève est confus ou fait une crise.</a:t>
            </a:r>
          </a:p>
          <a:p>
            <a:pPr marL="221742" indent="-221742" defTabSz="886968">
              <a:spcBef>
                <a:spcPts val="900"/>
              </a:spcBef>
              <a:defRPr sz="3492" b="1"/>
            </a:pPr>
            <a:r>
              <a:t>Gère les autres élèves </a:t>
            </a:r>
            <a:r>
              <a:rPr b="0"/>
              <a:t>pour que l'adolescent se sente en sécurité et puisse se concentrer.</a:t>
            </a:r>
          </a:p>
          <a:p>
            <a:pPr marL="221742" indent="-221742" defTabSz="886968">
              <a:spcBef>
                <a:spcPts val="900"/>
              </a:spcBef>
              <a:defRPr sz="3492"/>
            </a:pPr>
            <a:r>
              <a:t>Sait quand l'élève a besoin de faire une </a:t>
            </a:r>
            <a:r>
              <a:rPr b="1"/>
              <a:t>pause ou d'être seul. </a:t>
            </a:r>
          </a:p>
        </p:txBody>
      </p:sp>
      <p:pic>
        <p:nvPicPr>
          <p:cNvPr id="653"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54"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Title 1"/>
          <p:cNvSpPr txBox="1">
            <a:spLocks noGrp="1"/>
          </p:cNvSpPr>
          <p:nvPr>
            <p:ph type="title"/>
          </p:nvPr>
        </p:nvSpPr>
        <p:spPr>
          <a:prstGeom prst="rect">
            <a:avLst/>
          </a:prstGeom>
        </p:spPr>
        <p:txBody>
          <a:bodyPr/>
          <a:lstStyle>
            <a:lvl1pPr algn="ctr">
              <a:defRPr sz="5400"/>
            </a:lvl1pPr>
          </a:lstStyle>
          <a:p>
            <a:r>
              <a:t>Un professeur de lycée qui</a:t>
            </a:r>
          </a:p>
        </p:txBody>
      </p:sp>
      <p:sp>
        <p:nvSpPr>
          <p:cNvPr id="657" name="Content Placeholder 2"/>
          <p:cNvSpPr txBox="1">
            <a:spLocks noGrp="1"/>
          </p:cNvSpPr>
          <p:nvPr>
            <p:ph type="body" idx="1"/>
          </p:nvPr>
        </p:nvSpPr>
        <p:spPr>
          <a:prstGeom prst="rect">
            <a:avLst/>
          </a:prstGeom>
        </p:spPr>
        <p:txBody>
          <a:bodyPr/>
          <a:lstStyle/>
          <a:p>
            <a:pPr marL="221742" indent="-221742" defTabSz="886968">
              <a:spcBef>
                <a:spcPts val="900"/>
              </a:spcBef>
              <a:defRPr sz="3492"/>
            </a:pPr>
            <a:r>
              <a:t>Prépare l'élève autiste aux </a:t>
            </a:r>
            <a:r>
              <a:rPr b="1"/>
              <a:t>changements et aux transitions </a:t>
            </a:r>
            <a:r>
              <a:t>de l'emploi du temps quotidien.</a:t>
            </a:r>
          </a:p>
          <a:p>
            <a:pPr marL="221742" indent="-221742" defTabSz="886968">
              <a:spcBef>
                <a:spcPts val="900"/>
              </a:spcBef>
              <a:defRPr sz="3492"/>
            </a:pPr>
            <a:r>
              <a:t>Veille à ce que les autres élèves respectent les </a:t>
            </a:r>
            <a:r>
              <a:rPr b="1"/>
              <a:t>règles de la classe.</a:t>
            </a:r>
          </a:p>
          <a:p>
            <a:pPr marL="221742" indent="-221742" defTabSz="886968">
              <a:spcBef>
                <a:spcPts val="900"/>
              </a:spcBef>
              <a:defRPr sz="3492"/>
            </a:pPr>
            <a:r>
              <a:t>Comprend le </a:t>
            </a:r>
            <a:r>
              <a:rPr b="1"/>
              <a:t>point de vue, les expériences et les motivations </a:t>
            </a:r>
            <a:r>
              <a:t>de</a:t>
            </a:r>
            <a:r>
              <a:rPr b="1"/>
              <a:t> </a:t>
            </a:r>
            <a:r>
              <a:t>l'adolescent.</a:t>
            </a:r>
            <a:endParaRPr b="1"/>
          </a:p>
          <a:p>
            <a:pPr marL="221742" indent="-221742" defTabSz="886968">
              <a:spcBef>
                <a:spcPts val="900"/>
              </a:spcBef>
              <a:defRPr sz="3492"/>
            </a:pPr>
            <a:r>
              <a:t>Ne fait pas sentir à l'adolescent autiste qu'il est stupide et ne crie pas.</a:t>
            </a:r>
          </a:p>
        </p:txBody>
      </p:sp>
      <p:pic>
        <p:nvPicPr>
          <p:cNvPr id="658"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59"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Title 1"/>
          <p:cNvSpPr txBox="1">
            <a:spLocks noGrp="1"/>
          </p:cNvSpPr>
          <p:nvPr>
            <p:ph type="title"/>
          </p:nvPr>
        </p:nvSpPr>
        <p:spPr>
          <a:prstGeom prst="rect">
            <a:avLst/>
          </a:prstGeom>
        </p:spPr>
        <p:txBody>
          <a:bodyPr/>
          <a:lstStyle>
            <a:lvl1pPr algn="ctr">
              <a:defRPr sz="5400"/>
            </a:lvl1pPr>
          </a:lstStyle>
          <a:p>
            <a:r>
              <a:t>Émotions des adolescents</a:t>
            </a:r>
          </a:p>
        </p:txBody>
      </p:sp>
      <p:pic>
        <p:nvPicPr>
          <p:cNvPr id="662" name="Content Placeholder 3" descr="Content Placeholder 3"/>
          <p:cNvPicPr>
            <a:picLocks noChangeAspect="1"/>
          </p:cNvPicPr>
          <p:nvPr/>
        </p:nvPicPr>
        <p:blipFill>
          <a:blip r:embed="rId2"/>
          <a:stretch>
            <a:fillRect/>
          </a:stretch>
        </p:blipFill>
        <p:spPr>
          <a:xfrm>
            <a:off x="7511257" y="1500763"/>
            <a:ext cx="4071143" cy="2287467"/>
          </a:xfrm>
          <a:prstGeom prst="rect">
            <a:avLst/>
          </a:prstGeom>
          <a:ln w="12700">
            <a:miter lim="400000"/>
          </a:ln>
        </p:spPr>
      </p:pic>
      <p:pic>
        <p:nvPicPr>
          <p:cNvPr id="663" name="Picture 4" descr="Picture 4"/>
          <p:cNvPicPr>
            <a:picLocks noChangeAspect="1"/>
          </p:cNvPicPr>
          <p:nvPr/>
        </p:nvPicPr>
        <p:blipFill>
          <a:blip r:embed="rId3"/>
          <a:stretch>
            <a:fillRect/>
          </a:stretch>
        </p:blipFill>
        <p:spPr>
          <a:xfrm>
            <a:off x="4435642" y="4263752"/>
            <a:ext cx="3286431" cy="2186971"/>
          </a:xfrm>
          <a:prstGeom prst="rect">
            <a:avLst/>
          </a:prstGeom>
          <a:ln w="12700">
            <a:miter lim="400000"/>
          </a:ln>
        </p:spPr>
      </p:pic>
      <p:pic>
        <p:nvPicPr>
          <p:cNvPr id="664" name="Picture 5" descr="Picture 5"/>
          <p:cNvPicPr>
            <a:picLocks noChangeAspect="1"/>
          </p:cNvPicPr>
          <p:nvPr/>
        </p:nvPicPr>
        <p:blipFill>
          <a:blip r:embed="rId4"/>
          <a:stretch>
            <a:fillRect/>
          </a:stretch>
        </p:blipFill>
        <p:spPr>
          <a:xfrm>
            <a:off x="435427" y="1414867"/>
            <a:ext cx="4000218" cy="2661961"/>
          </a:xfrm>
          <a:prstGeom prst="rect">
            <a:avLst/>
          </a:prstGeom>
          <a:ln w="12700">
            <a:miter lim="400000"/>
          </a:ln>
        </p:spPr>
      </p:pic>
      <p:pic>
        <p:nvPicPr>
          <p:cNvPr id="665" name="Picture 2" descr="Picture 2"/>
          <p:cNvPicPr>
            <a:picLocks noChangeAspect="1"/>
          </p:cNvPicPr>
          <p:nvPr/>
        </p:nvPicPr>
        <p:blipFill>
          <a:blip r:embed="rId5"/>
          <a:stretch>
            <a:fillRect/>
          </a:stretch>
        </p:blipFill>
        <p:spPr>
          <a:xfrm>
            <a:off x="204346" y="6040932"/>
            <a:ext cx="1102481" cy="595655"/>
          </a:xfrm>
          <a:prstGeom prst="rect">
            <a:avLst/>
          </a:prstGeom>
          <a:ln w="12700">
            <a:miter lim="400000"/>
          </a:ln>
        </p:spPr>
      </p:pic>
      <p:sp>
        <p:nvSpPr>
          <p:cNvPr id="666"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Title 3"/>
          <p:cNvSpPr txBox="1">
            <a:spLocks noGrp="1"/>
          </p:cNvSpPr>
          <p:nvPr>
            <p:ph type="title"/>
          </p:nvPr>
        </p:nvSpPr>
        <p:spPr>
          <a:xfrm>
            <a:off x="506837" y="274638"/>
            <a:ext cx="11281087" cy="1143002"/>
          </a:xfrm>
          <a:prstGeom prst="rect">
            <a:avLst/>
          </a:prstGeom>
        </p:spPr>
        <p:txBody>
          <a:bodyPr/>
          <a:lstStyle>
            <a:lvl1pPr>
              <a:defRPr sz="5400"/>
            </a:lvl1pPr>
          </a:lstStyle>
          <a:p>
            <a:r>
              <a:t>Exteroception et interoception</a:t>
            </a:r>
          </a:p>
        </p:txBody>
      </p:sp>
      <p:sp>
        <p:nvSpPr>
          <p:cNvPr id="669" name="Content Placeholder 4"/>
          <p:cNvSpPr txBox="1">
            <a:spLocks noGrp="1"/>
          </p:cNvSpPr>
          <p:nvPr>
            <p:ph type="body" sz="half" idx="1"/>
          </p:nvPr>
        </p:nvSpPr>
        <p:spPr>
          <a:xfrm>
            <a:off x="838200" y="1600200"/>
            <a:ext cx="5181600" cy="4576763"/>
          </a:xfrm>
          <a:prstGeom prst="rect">
            <a:avLst/>
          </a:prstGeom>
        </p:spPr>
        <p:txBody>
          <a:bodyPr/>
          <a:lstStyle/>
          <a:p>
            <a:pPr>
              <a:defRPr sz="3600" b="1"/>
            </a:pPr>
            <a:r>
              <a:t>Exteroception</a:t>
            </a:r>
          </a:p>
          <a:p>
            <a:pPr>
              <a:defRPr sz="3200"/>
            </a:pPr>
            <a:r>
              <a:t>Capter le monde </a:t>
            </a:r>
            <a:r>
              <a:rPr b="1"/>
              <a:t>extérieur</a:t>
            </a:r>
          </a:p>
          <a:p>
            <a:pPr marL="261257" indent="-261257"/>
            <a:r>
              <a:rPr sz="3200"/>
              <a:t>L’ouïe</a:t>
            </a:r>
          </a:p>
          <a:p>
            <a:r>
              <a:t>La vue</a:t>
            </a:r>
          </a:p>
          <a:p>
            <a:r>
              <a:t>Le toucher</a:t>
            </a:r>
          </a:p>
          <a:p>
            <a:r>
              <a:t>L’odorat </a:t>
            </a:r>
          </a:p>
          <a:p>
            <a:r>
              <a:t>Le goût</a:t>
            </a:r>
          </a:p>
          <a:p>
            <a:r>
              <a:t>Les émotions chez les autres</a:t>
            </a:r>
          </a:p>
        </p:txBody>
      </p:sp>
      <p:sp>
        <p:nvSpPr>
          <p:cNvPr id="670" name="Content Placeholder 5"/>
          <p:cNvSpPr txBox="1"/>
          <p:nvPr/>
        </p:nvSpPr>
        <p:spPr>
          <a:xfrm>
            <a:off x="6389042" y="1600200"/>
            <a:ext cx="4391736" cy="4685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01418" indent="-201418" defTabSz="805676">
              <a:lnSpc>
                <a:spcPct val="90000"/>
              </a:lnSpc>
              <a:spcBef>
                <a:spcPts val="800"/>
              </a:spcBef>
              <a:buSzPct val="100000"/>
              <a:buFont typeface="Arial"/>
              <a:buChar char="•"/>
              <a:defRPr sz="3115" b="1"/>
            </a:pPr>
            <a:r>
              <a:t>Interoception</a:t>
            </a:r>
          </a:p>
          <a:p>
            <a:pPr marL="201418" indent="-201418" defTabSz="805676">
              <a:lnSpc>
                <a:spcPct val="90000"/>
              </a:lnSpc>
              <a:spcBef>
                <a:spcPts val="800"/>
              </a:spcBef>
              <a:buSzPct val="100000"/>
              <a:buFont typeface="Arial"/>
              <a:buChar char="•"/>
              <a:defRPr sz="2759"/>
            </a:pPr>
            <a:r>
              <a:t>Ressentir le monde </a:t>
            </a:r>
            <a:r>
              <a:rPr b="1"/>
              <a:t>intérieur</a:t>
            </a:r>
            <a:endParaRPr sz="2403"/>
          </a:p>
          <a:p>
            <a:pPr marL="201418" indent="-201418" defTabSz="805676">
              <a:lnSpc>
                <a:spcPct val="90000"/>
              </a:lnSpc>
              <a:spcBef>
                <a:spcPts val="800"/>
              </a:spcBef>
              <a:buSzPct val="100000"/>
              <a:buFont typeface="Arial"/>
              <a:buChar char="•"/>
              <a:defRPr sz="2403"/>
            </a:pPr>
            <a:r>
              <a:t>Douleur, maladie (vomissements)</a:t>
            </a:r>
          </a:p>
          <a:p>
            <a:pPr marL="201418" indent="-201418" defTabSz="805676">
              <a:lnSpc>
                <a:spcPct val="90000"/>
              </a:lnSpc>
              <a:spcBef>
                <a:spcPts val="800"/>
              </a:spcBef>
              <a:buSzPct val="100000"/>
              <a:buFont typeface="Arial"/>
              <a:buChar char="•"/>
              <a:defRPr sz="2403"/>
            </a:pPr>
            <a:r>
              <a:t>Fréquence cardiaque, respiration</a:t>
            </a:r>
          </a:p>
          <a:p>
            <a:pPr marL="201418" indent="-201418" defTabSz="805676">
              <a:lnSpc>
                <a:spcPct val="90000"/>
              </a:lnSpc>
              <a:spcBef>
                <a:spcPts val="800"/>
              </a:spcBef>
              <a:buSzPct val="100000"/>
              <a:buFont typeface="Arial"/>
              <a:buChar char="•"/>
              <a:defRPr sz="2403"/>
            </a:pPr>
            <a:r>
              <a:t>Faim</a:t>
            </a:r>
          </a:p>
          <a:p>
            <a:pPr marL="201418" indent="-201418" defTabSz="805676">
              <a:lnSpc>
                <a:spcPct val="90000"/>
              </a:lnSpc>
              <a:spcBef>
                <a:spcPts val="800"/>
              </a:spcBef>
              <a:buSzPct val="100000"/>
              <a:buFont typeface="Arial"/>
              <a:buChar char="•"/>
              <a:defRPr sz="2403"/>
            </a:pPr>
            <a:r>
              <a:t>Température</a:t>
            </a:r>
          </a:p>
          <a:p>
            <a:pPr marL="201418" indent="-201418" defTabSz="805676">
              <a:lnSpc>
                <a:spcPct val="90000"/>
              </a:lnSpc>
              <a:spcBef>
                <a:spcPts val="800"/>
              </a:spcBef>
              <a:buSzPct val="100000"/>
              <a:buFont typeface="Arial"/>
              <a:buChar char="•"/>
              <a:defRPr sz="2403"/>
            </a:pPr>
            <a:r>
              <a:t>Émotions en vous</a:t>
            </a:r>
          </a:p>
          <a:p>
            <a:pPr marL="201418" indent="-201418" defTabSz="805676">
              <a:lnSpc>
                <a:spcPct val="90000"/>
              </a:lnSpc>
              <a:spcBef>
                <a:spcPts val="800"/>
              </a:spcBef>
              <a:buSzPct val="100000"/>
              <a:buFont typeface="Arial"/>
              <a:buChar char="•"/>
              <a:defRPr sz="2403"/>
            </a:pPr>
            <a:r>
              <a:t>Alexithymie</a:t>
            </a:r>
          </a:p>
        </p:txBody>
      </p:sp>
      <p:pic>
        <p:nvPicPr>
          <p:cNvPr id="671"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72"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itle 1"/>
          <p:cNvSpPr txBox="1">
            <a:spLocks noGrp="1"/>
          </p:cNvSpPr>
          <p:nvPr>
            <p:ph type="title"/>
          </p:nvPr>
        </p:nvSpPr>
        <p:spPr>
          <a:xfrm>
            <a:off x="299882" y="1"/>
            <a:ext cx="11053919" cy="1056761"/>
          </a:xfrm>
          <a:prstGeom prst="rect">
            <a:avLst/>
          </a:prstGeom>
        </p:spPr>
        <p:txBody>
          <a:bodyPr/>
          <a:lstStyle>
            <a:lvl1pPr algn="ctr">
              <a:defRPr b="1"/>
            </a:lvl1pPr>
          </a:lstStyle>
          <a:p>
            <a:r>
              <a:t>Empathie émotionnelle</a:t>
            </a:r>
          </a:p>
        </p:txBody>
      </p:sp>
      <p:sp>
        <p:nvSpPr>
          <p:cNvPr id="675" name="Content Placeholder 2"/>
          <p:cNvSpPr txBox="1">
            <a:spLocks noGrp="1"/>
          </p:cNvSpPr>
          <p:nvPr>
            <p:ph type="body" idx="1"/>
          </p:nvPr>
        </p:nvSpPr>
        <p:spPr>
          <a:xfrm>
            <a:off x="373626" y="848694"/>
            <a:ext cx="9791370" cy="5552107"/>
          </a:xfrm>
          <a:prstGeom prst="rect">
            <a:avLst/>
          </a:prstGeom>
        </p:spPr>
        <p:txBody>
          <a:bodyPr/>
          <a:lstStyle/>
          <a:p>
            <a:pPr marL="217170" indent="-217170" defTabSz="868680">
              <a:spcBef>
                <a:spcPts val="900"/>
              </a:spcBef>
              <a:defRPr sz="2945" i="1"/>
            </a:pPr>
            <a:r>
              <a:t>Il y a une sorte de réaction subconsciente instantanée aux états émotionnels des autres que j'ai mieux comprise chez moi au fil du temps.</a:t>
            </a:r>
          </a:p>
          <a:p>
            <a:pPr marL="217170" indent="-217170" defTabSz="868680">
              <a:spcBef>
                <a:spcPts val="900"/>
              </a:spcBef>
              <a:defRPr sz="2945" i="1"/>
            </a:pPr>
            <a:r>
              <a:t>Si quelqu'un m'aborde pour faire la conversation et qu'il est plein d'</a:t>
            </a:r>
            <a:r>
              <a:rPr b="1"/>
              <a:t>inquiétude</a:t>
            </a:r>
            <a:r>
              <a:t>, de peur ou de colère, je me retrouve soudain dans le même état d'émotion</a:t>
            </a:r>
          </a:p>
          <a:p>
            <a:pPr marL="217170" indent="-217170" defTabSz="868680">
              <a:spcBef>
                <a:spcPts val="900"/>
              </a:spcBef>
              <a:defRPr sz="2945" i="1"/>
            </a:pPr>
            <a:r>
              <a:t>Je suis capable de distinguer des indices très subtils que les autres ne verraient pas, ou il peut s'agir d'un sentiment que je capte chez eux.</a:t>
            </a:r>
          </a:p>
          <a:p>
            <a:pPr marL="217170" indent="-217170" defTabSz="868680">
              <a:spcBef>
                <a:spcPts val="900"/>
              </a:spcBef>
              <a:defRPr sz="2945"/>
            </a:pPr>
            <a:r>
              <a:t>Un "sixième sens"</a:t>
            </a:r>
          </a:p>
          <a:p>
            <a:pPr marL="217170" indent="-217170" defTabSz="868680">
              <a:spcBef>
                <a:spcPts val="900"/>
              </a:spcBef>
              <a:defRPr sz="2945" b="1"/>
            </a:pPr>
            <a:r>
              <a:t>Évitement de certaines situations sociales (et personnes) en raison d'une sensibilité aux "ondes négatives".</a:t>
            </a:r>
          </a:p>
        </p:txBody>
      </p:sp>
      <p:pic>
        <p:nvPicPr>
          <p:cNvPr id="676" name="Picture 6" descr="Picture 6"/>
          <p:cNvPicPr>
            <a:picLocks noChangeAspect="1"/>
          </p:cNvPicPr>
          <p:nvPr/>
        </p:nvPicPr>
        <p:blipFill>
          <a:blip r:embed="rId2"/>
          <a:stretch>
            <a:fillRect/>
          </a:stretch>
        </p:blipFill>
        <p:spPr>
          <a:xfrm>
            <a:off x="10001246" y="4750463"/>
            <a:ext cx="2093140" cy="1342859"/>
          </a:xfrm>
          <a:prstGeom prst="rect">
            <a:avLst/>
          </a:prstGeom>
          <a:ln w="12700">
            <a:miter lim="400000"/>
          </a:ln>
        </p:spPr>
      </p:pic>
      <p:pic>
        <p:nvPicPr>
          <p:cNvPr id="677" name="Picture 8" descr="Picture 8"/>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678" name="TextBox 9"/>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Title 1"/>
          <p:cNvSpPr txBox="1">
            <a:spLocks noGrp="1"/>
          </p:cNvSpPr>
          <p:nvPr>
            <p:ph type="title"/>
          </p:nvPr>
        </p:nvSpPr>
        <p:spPr>
          <a:prstGeom prst="rect">
            <a:avLst/>
          </a:prstGeom>
        </p:spPr>
        <p:txBody>
          <a:bodyPr/>
          <a:lstStyle>
            <a:lvl1pPr algn="ctr" defTabSz="713231">
              <a:defRPr sz="4212"/>
            </a:lvl1pPr>
          </a:lstStyle>
          <a:p>
            <a:r>
              <a:t>Le programme d'enseignement de l'interoception</a:t>
            </a:r>
          </a:p>
        </p:txBody>
      </p:sp>
      <p:pic>
        <p:nvPicPr>
          <p:cNvPr id="681" name="Picture 4" descr="Picture 4"/>
          <p:cNvPicPr>
            <a:picLocks noChangeAspect="1"/>
          </p:cNvPicPr>
          <p:nvPr/>
        </p:nvPicPr>
        <p:blipFill>
          <a:blip r:embed="rId2"/>
          <a:stretch>
            <a:fillRect/>
          </a:stretch>
        </p:blipFill>
        <p:spPr>
          <a:xfrm>
            <a:off x="2185123" y="1524000"/>
            <a:ext cx="3402368" cy="4156586"/>
          </a:xfrm>
          <a:prstGeom prst="rect">
            <a:avLst/>
          </a:prstGeom>
          <a:ln w="12700">
            <a:miter lim="400000"/>
          </a:ln>
        </p:spPr>
      </p:pic>
      <p:pic>
        <p:nvPicPr>
          <p:cNvPr id="682" name="Picture 5" descr="Picture 5"/>
          <p:cNvPicPr>
            <a:picLocks noChangeAspect="1"/>
          </p:cNvPicPr>
          <p:nvPr/>
        </p:nvPicPr>
        <p:blipFill>
          <a:blip r:embed="rId3"/>
          <a:stretch>
            <a:fillRect/>
          </a:stretch>
        </p:blipFill>
        <p:spPr>
          <a:xfrm>
            <a:off x="6001155" y="1733443"/>
            <a:ext cx="3066645" cy="3985084"/>
          </a:xfrm>
          <a:prstGeom prst="rect">
            <a:avLst/>
          </a:prstGeom>
          <a:ln w="12700">
            <a:miter lim="400000"/>
          </a:ln>
        </p:spPr>
      </p:pic>
      <p:pic>
        <p:nvPicPr>
          <p:cNvPr id="683" name="Picture 2" descr="Picture 2"/>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684"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itle 4"/>
          <p:cNvSpPr txBox="1">
            <a:spLocks noGrp="1"/>
          </p:cNvSpPr>
          <p:nvPr>
            <p:ph type="title"/>
          </p:nvPr>
        </p:nvSpPr>
        <p:spPr>
          <a:xfrm>
            <a:off x="418010" y="0"/>
            <a:ext cx="11594594" cy="2907072"/>
          </a:xfrm>
          <a:prstGeom prst="rect">
            <a:avLst/>
          </a:prstGeom>
        </p:spPr>
        <p:txBody>
          <a:bodyPr/>
          <a:lstStyle/>
          <a:p>
            <a:pPr algn="ctr">
              <a:defRPr sz="5400"/>
            </a:pPr>
            <a:r>
              <a:t>Gérer une Crise</a:t>
            </a:r>
            <a:br/>
            <a:endParaRPr/>
          </a:p>
        </p:txBody>
      </p:sp>
      <p:sp>
        <p:nvSpPr>
          <p:cNvPr id="687" name="Content Placeholder 5"/>
          <p:cNvSpPr txBox="1">
            <a:spLocks noGrp="1"/>
          </p:cNvSpPr>
          <p:nvPr>
            <p:ph type="body" idx="1"/>
          </p:nvPr>
        </p:nvSpPr>
        <p:spPr>
          <a:xfrm>
            <a:off x="609600" y="1600201"/>
            <a:ext cx="10972800" cy="4837175"/>
          </a:xfrm>
          <a:prstGeom prst="rect">
            <a:avLst/>
          </a:prstGeom>
        </p:spPr>
        <p:txBody>
          <a:bodyPr/>
          <a:lstStyle/>
          <a:p>
            <a:endParaRPr/>
          </a:p>
          <a:p>
            <a:r>
              <a:t>A cause des problèmes d'interoception et d'alexithymie, il se peut que l'adolescent et les parents </a:t>
            </a:r>
            <a:r>
              <a:rPr b="1"/>
              <a:t>ne perçoivent pas les signaux d'alarme.</a:t>
            </a:r>
          </a:p>
          <a:p>
            <a:r>
              <a:t>Une réponse à la </a:t>
            </a:r>
            <a:r>
              <a:rPr b="1"/>
              <a:t>surcharge </a:t>
            </a:r>
            <a:r>
              <a:t>des</a:t>
            </a:r>
            <a:r>
              <a:rPr b="1"/>
              <a:t> </a:t>
            </a:r>
            <a:r>
              <a:t>expériences sociales et sensorielles</a:t>
            </a:r>
          </a:p>
          <a:p>
            <a:r>
              <a:t>Effondrement ou renfermement</a:t>
            </a:r>
          </a:p>
          <a:p>
            <a:r>
              <a:t>Pour nettoyer le système ou changer d'air</a:t>
            </a:r>
          </a:p>
          <a:p>
            <a:pPr>
              <a:defRPr i="1"/>
            </a:pPr>
            <a:r>
              <a:t>"C'est un peu comme avoir envie de vomir et savoir que vous vous sentirez mal jusqu'à ce que vous vomissiez vraiment. On s’en débarrasse et on se sent mieux. On se purge. »</a:t>
            </a:r>
          </a:p>
        </p:txBody>
      </p:sp>
      <p:pic>
        <p:nvPicPr>
          <p:cNvPr id="688"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689"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Title 1"/>
          <p:cNvSpPr txBox="1">
            <a:spLocks noGrp="1"/>
          </p:cNvSpPr>
          <p:nvPr>
            <p:ph type="title"/>
          </p:nvPr>
        </p:nvSpPr>
        <p:spPr>
          <a:prstGeom prst="rect">
            <a:avLst/>
          </a:prstGeom>
        </p:spPr>
        <p:txBody>
          <a:bodyPr/>
          <a:lstStyle>
            <a:lvl1pPr algn="ctr">
              <a:defRPr sz="5400"/>
            </a:lvl1pPr>
          </a:lstStyle>
          <a:p>
            <a:r>
              <a:t>"Effondrement émotionnel"</a:t>
            </a:r>
          </a:p>
        </p:txBody>
      </p:sp>
      <p:sp>
        <p:nvSpPr>
          <p:cNvPr id="692" name="Content Placeholder 2"/>
          <p:cNvSpPr txBox="1">
            <a:spLocks noGrp="1"/>
          </p:cNvSpPr>
          <p:nvPr>
            <p:ph type="body" idx="1"/>
          </p:nvPr>
        </p:nvSpPr>
        <p:spPr>
          <a:prstGeom prst="rect">
            <a:avLst/>
          </a:prstGeom>
        </p:spPr>
        <p:txBody>
          <a:bodyPr/>
          <a:lstStyle/>
          <a:p>
            <a:pPr>
              <a:defRPr sz="4000" b="1" i="1"/>
            </a:pPr>
            <a:r>
              <a:t>Deux types </a:t>
            </a:r>
            <a:r>
              <a:rPr b="0"/>
              <a:t>de crises</a:t>
            </a:r>
          </a:p>
          <a:p>
            <a:pPr>
              <a:defRPr sz="4000" i="1"/>
            </a:pPr>
            <a:r>
              <a:t>Tourné vers </a:t>
            </a:r>
            <a:r>
              <a:rPr b="1"/>
              <a:t>l'extérieur </a:t>
            </a:r>
            <a:r>
              <a:t>et "colère noire", tentative d'attaque et de destruction </a:t>
            </a:r>
            <a:r>
              <a:rPr b="1"/>
              <a:t>Explosion</a:t>
            </a:r>
          </a:p>
          <a:p>
            <a:pPr>
              <a:defRPr sz="4000" i="1"/>
            </a:pPr>
            <a:r>
              <a:t>Tourné vers </a:t>
            </a:r>
            <a:r>
              <a:rPr b="1"/>
              <a:t>l'intérieur</a:t>
            </a:r>
            <a:r>
              <a:t>, découragé, une "attaque" de dépression </a:t>
            </a:r>
            <a:r>
              <a:rPr b="1"/>
              <a:t>Implosion</a:t>
            </a:r>
          </a:p>
        </p:txBody>
      </p:sp>
      <p:pic>
        <p:nvPicPr>
          <p:cNvPr id="693" name="Picture 4" descr="Picture 4"/>
          <p:cNvPicPr>
            <a:picLocks noChangeAspect="1"/>
          </p:cNvPicPr>
          <p:nvPr/>
        </p:nvPicPr>
        <p:blipFill>
          <a:blip r:embed="rId2"/>
          <a:stretch>
            <a:fillRect/>
          </a:stretch>
        </p:blipFill>
        <p:spPr>
          <a:xfrm>
            <a:off x="4267115" y="5236814"/>
            <a:ext cx="3914777" cy="1162052"/>
          </a:xfrm>
          <a:prstGeom prst="rect">
            <a:avLst/>
          </a:prstGeom>
          <a:ln w="12700">
            <a:miter lim="400000"/>
          </a:ln>
        </p:spPr>
      </p:pic>
      <p:pic>
        <p:nvPicPr>
          <p:cNvPr id="694" name="Picture 5" descr="Picture 5"/>
          <p:cNvPicPr>
            <a:picLocks noChangeAspect="1"/>
          </p:cNvPicPr>
          <p:nvPr/>
        </p:nvPicPr>
        <p:blipFill>
          <a:blip r:embed="rId3"/>
          <a:stretch>
            <a:fillRect/>
          </a:stretch>
        </p:blipFill>
        <p:spPr>
          <a:xfrm>
            <a:off x="10039722" y="179782"/>
            <a:ext cx="2091111" cy="2438613"/>
          </a:xfrm>
          <a:prstGeom prst="rect">
            <a:avLst/>
          </a:prstGeom>
          <a:ln w="12700">
            <a:miter lim="400000"/>
          </a:ln>
        </p:spPr>
      </p:pic>
      <p:pic>
        <p:nvPicPr>
          <p:cNvPr id="695" name="Picture 3" descr="Picture 3"/>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696"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Title 3"/>
          <p:cNvSpPr txBox="1">
            <a:spLocks noGrp="1"/>
          </p:cNvSpPr>
          <p:nvPr>
            <p:ph type="title"/>
          </p:nvPr>
        </p:nvSpPr>
        <p:spPr>
          <a:xfrm>
            <a:off x="838200" y="-1"/>
            <a:ext cx="10515600" cy="1160981"/>
          </a:xfrm>
          <a:prstGeom prst="rect">
            <a:avLst/>
          </a:prstGeom>
        </p:spPr>
        <p:txBody>
          <a:bodyPr/>
          <a:lstStyle>
            <a:lvl1pPr algn="ctr" defTabSz="630936">
              <a:defRPr sz="3725"/>
            </a:lvl1pPr>
          </a:lstStyle>
          <a:p>
            <a:r>
              <a:t>Gérer un "effondrement émotionnel" pour les parents</a:t>
            </a:r>
          </a:p>
        </p:txBody>
      </p:sp>
      <p:sp>
        <p:nvSpPr>
          <p:cNvPr id="699" name="Content Placeholder 4"/>
          <p:cNvSpPr txBox="1">
            <a:spLocks noGrp="1"/>
          </p:cNvSpPr>
          <p:nvPr>
            <p:ph type="body" sz="half" idx="1"/>
          </p:nvPr>
        </p:nvSpPr>
        <p:spPr>
          <a:xfrm>
            <a:off x="838200" y="1160980"/>
            <a:ext cx="5181600" cy="5614828"/>
          </a:xfrm>
          <a:prstGeom prst="rect">
            <a:avLst/>
          </a:prstGeom>
        </p:spPr>
        <p:txBody>
          <a:bodyPr/>
          <a:lstStyle/>
          <a:p>
            <a:pPr marL="217170" indent="-217170" defTabSz="868680">
              <a:lnSpc>
                <a:spcPct val="72000"/>
              </a:lnSpc>
              <a:spcBef>
                <a:spcPts val="900"/>
              </a:spcBef>
              <a:defRPr sz="3800" b="1"/>
            </a:pPr>
            <a:r>
              <a:t>A faire</a:t>
            </a:r>
            <a:endParaRPr sz="2375"/>
          </a:p>
          <a:p>
            <a:pPr marL="217170" indent="-217170" defTabSz="868680">
              <a:lnSpc>
                <a:spcPct val="72000"/>
              </a:lnSpc>
              <a:spcBef>
                <a:spcPts val="900"/>
              </a:spcBef>
              <a:defRPr sz="2755"/>
            </a:pPr>
            <a:r>
              <a:t>Rester </a:t>
            </a:r>
            <a:r>
              <a:rPr b="1"/>
              <a:t>calme - GPS </a:t>
            </a:r>
            <a:endParaRPr sz="2375"/>
          </a:p>
          <a:p>
            <a:pPr marL="217170" indent="-217170" defTabSz="868680">
              <a:lnSpc>
                <a:spcPct val="72000"/>
              </a:lnSpc>
              <a:spcBef>
                <a:spcPts val="900"/>
              </a:spcBef>
              <a:defRPr sz="2755" b="1"/>
            </a:pPr>
            <a:r>
              <a:t>Affirmer et valider </a:t>
            </a:r>
            <a:r>
              <a:rPr b="0"/>
              <a:t>l'émotion de l'enfant</a:t>
            </a:r>
            <a:endParaRPr sz="2375"/>
          </a:p>
          <a:p>
            <a:pPr marL="217170" indent="-217170" defTabSz="868680">
              <a:lnSpc>
                <a:spcPct val="72000"/>
              </a:lnSpc>
              <a:spcBef>
                <a:spcPts val="900"/>
              </a:spcBef>
              <a:defRPr sz="2755" b="1"/>
            </a:pPr>
            <a:r>
              <a:t>Une seule personne </a:t>
            </a:r>
            <a:r>
              <a:rPr b="0"/>
              <a:t>qui gère la situation</a:t>
            </a:r>
            <a:endParaRPr sz="2375"/>
          </a:p>
          <a:p>
            <a:pPr marL="217170" indent="-217170" defTabSz="868680">
              <a:lnSpc>
                <a:spcPct val="72000"/>
              </a:lnSpc>
              <a:spcBef>
                <a:spcPts val="900"/>
              </a:spcBef>
              <a:defRPr sz="2755"/>
            </a:pPr>
            <a:r>
              <a:t>Confirmer que ce</a:t>
            </a:r>
            <a:r>
              <a:rPr b="1"/>
              <a:t> sentiment partira</a:t>
            </a:r>
            <a:endParaRPr sz="2375"/>
          </a:p>
          <a:p>
            <a:pPr marL="217170" indent="-217170" defTabSz="868680">
              <a:lnSpc>
                <a:spcPct val="72000"/>
              </a:lnSpc>
              <a:spcBef>
                <a:spcPts val="900"/>
              </a:spcBef>
              <a:defRPr sz="2755"/>
            </a:pPr>
            <a:r>
              <a:t>Tenir les </a:t>
            </a:r>
            <a:r>
              <a:rPr b="1"/>
              <a:t>autres à l'écart</a:t>
            </a:r>
            <a:endParaRPr sz="2375"/>
          </a:p>
          <a:p>
            <a:pPr marL="217170" indent="-217170" defTabSz="868680">
              <a:lnSpc>
                <a:spcPct val="72000"/>
              </a:lnSpc>
              <a:spcBef>
                <a:spcPts val="900"/>
              </a:spcBef>
              <a:defRPr sz="2755" b="1"/>
            </a:pPr>
            <a:r>
              <a:t>Discours minimal</a:t>
            </a:r>
            <a:endParaRPr sz="2375"/>
          </a:p>
          <a:p>
            <a:pPr marL="217170" indent="-217170" defTabSz="868680">
              <a:lnSpc>
                <a:spcPct val="72000"/>
              </a:lnSpc>
              <a:spcBef>
                <a:spcPts val="900"/>
              </a:spcBef>
              <a:defRPr sz="2755" b="1"/>
            </a:pPr>
            <a:r>
              <a:t>L'intérêt particulier </a:t>
            </a:r>
            <a:r>
              <a:rPr b="0"/>
              <a:t>en tant "qu’extincteur"</a:t>
            </a:r>
            <a:endParaRPr sz="2375"/>
          </a:p>
          <a:p>
            <a:pPr marL="217170" indent="-217170" defTabSz="868680">
              <a:lnSpc>
                <a:spcPct val="72000"/>
              </a:lnSpc>
              <a:spcBef>
                <a:spcPts val="900"/>
              </a:spcBef>
              <a:defRPr sz="2755"/>
            </a:pPr>
            <a:r>
              <a:t>Chercher un </a:t>
            </a:r>
            <a:r>
              <a:rPr b="1"/>
              <a:t>endroit sûr pour la solitude</a:t>
            </a:r>
          </a:p>
        </p:txBody>
      </p:sp>
      <p:sp>
        <p:nvSpPr>
          <p:cNvPr id="700" name="Content Placeholder 5"/>
          <p:cNvSpPr txBox="1"/>
          <p:nvPr/>
        </p:nvSpPr>
        <p:spPr>
          <a:xfrm>
            <a:off x="6975637" y="1160980"/>
            <a:ext cx="5040504" cy="56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17170" indent="-217170" defTabSz="868680">
              <a:lnSpc>
                <a:spcPct val="72000"/>
              </a:lnSpc>
              <a:spcBef>
                <a:spcPts val="900"/>
              </a:spcBef>
              <a:buSzPct val="100000"/>
              <a:buFont typeface="Arial"/>
              <a:buChar char="•"/>
              <a:defRPr sz="3800" b="1"/>
            </a:pPr>
            <a:r>
              <a:t>A ne pas faire</a:t>
            </a:r>
            <a:endParaRPr sz="2375"/>
          </a:p>
          <a:p>
            <a:pPr marL="217170" indent="-217170" defTabSz="868680">
              <a:lnSpc>
                <a:spcPct val="72000"/>
              </a:lnSpc>
              <a:spcBef>
                <a:spcPts val="900"/>
              </a:spcBef>
              <a:buSzPct val="100000"/>
              <a:buFont typeface="Arial"/>
              <a:buChar char="•"/>
              <a:defRPr sz="2755" b="1"/>
            </a:pPr>
            <a:r>
              <a:t>Interrogatoire</a:t>
            </a:r>
            <a:endParaRPr sz="2375"/>
          </a:p>
          <a:p>
            <a:pPr marL="217170" indent="-217170" defTabSz="868680">
              <a:lnSpc>
                <a:spcPct val="72000"/>
              </a:lnSpc>
              <a:spcBef>
                <a:spcPts val="900"/>
              </a:spcBef>
              <a:buSzPct val="100000"/>
              <a:buFont typeface="Arial"/>
              <a:buChar char="•"/>
              <a:defRPr sz="2755"/>
            </a:pPr>
            <a:r>
              <a:t>Se concentrer sur les </a:t>
            </a:r>
            <a:r>
              <a:rPr b="1"/>
              <a:t>punitions et les conséquences</a:t>
            </a:r>
            <a:endParaRPr sz="2375"/>
          </a:p>
          <a:p>
            <a:pPr marL="217170" indent="-217170" defTabSz="868680">
              <a:lnSpc>
                <a:spcPct val="72000"/>
              </a:lnSpc>
              <a:spcBef>
                <a:spcPts val="900"/>
              </a:spcBef>
              <a:buSzPct val="100000"/>
              <a:buFont typeface="Arial"/>
              <a:buChar char="•"/>
              <a:defRPr sz="2755" i="1"/>
            </a:pPr>
            <a:r>
              <a:t>Quand je suis contrariée, la dernière chose que je veux faire c’est de parler à quelqu'un</a:t>
            </a:r>
            <a:r>
              <a:rPr i="0"/>
              <a:t>. </a:t>
            </a:r>
            <a:endParaRPr sz="2375"/>
          </a:p>
          <a:p>
            <a:pPr marL="217170" indent="-217170" defTabSz="868680">
              <a:lnSpc>
                <a:spcPct val="72000"/>
              </a:lnSpc>
              <a:spcBef>
                <a:spcPts val="900"/>
              </a:spcBef>
              <a:buSzPct val="100000"/>
              <a:buFont typeface="Arial"/>
              <a:buChar char="•"/>
              <a:defRPr sz="2755" i="1"/>
            </a:pPr>
            <a:r>
              <a:t>J’entends mais mon cerveau ne peut pas traiter ce que les gens disent.</a:t>
            </a:r>
            <a:endParaRPr sz="2375"/>
          </a:p>
          <a:p>
            <a:pPr marL="217170" indent="-217170" defTabSz="868680">
              <a:lnSpc>
                <a:spcPct val="72000"/>
              </a:lnSpc>
              <a:spcBef>
                <a:spcPts val="900"/>
              </a:spcBef>
              <a:buSzPct val="100000"/>
              <a:buFont typeface="Arial"/>
              <a:buChar char="•"/>
              <a:defRPr sz="2755"/>
            </a:pPr>
            <a:r>
              <a:t>Essayer de ne pas </a:t>
            </a:r>
            <a:r>
              <a:rPr b="1"/>
              <a:t>être enjoué </a:t>
            </a:r>
            <a:r>
              <a:t>ou d'utiliser le </a:t>
            </a:r>
            <a:r>
              <a:rPr b="1"/>
              <a:t>confort et l'affection.</a:t>
            </a:r>
            <a:endParaRPr sz="2375"/>
          </a:p>
          <a:p>
            <a:pPr marL="217170" indent="-217170" defTabSz="868680">
              <a:lnSpc>
                <a:spcPct val="72000"/>
              </a:lnSpc>
              <a:spcBef>
                <a:spcPts val="900"/>
              </a:spcBef>
              <a:buSzPct val="100000"/>
              <a:buFont typeface="Arial"/>
              <a:buChar char="•"/>
              <a:defRPr sz="2755" i="1"/>
            </a:pPr>
            <a:r>
              <a:t>Le réconfort humain a toujours été un mystère</a:t>
            </a:r>
          </a:p>
        </p:txBody>
      </p:sp>
      <p:pic>
        <p:nvPicPr>
          <p:cNvPr id="701" name="Picture 1" descr="Picture 1"/>
          <p:cNvPicPr>
            <a:picLocks noChangeAspect="1"/>
          </p:cNvPicPr>
          <p:nvPr/>
        </p:nvPicPr>
        <p:blipFill>
          <a:blip r:embed="rId2"/>
          <a:stretch>
            <a:fillRect/>
          </a:stretch>
        </p:blipFill>
        <p:spPr>
          <a:xfrm>
            <a:off x="4514531" y="999161"/>
            <a:ext cx="2002709" cy="1121761"/>
          </a:xfrm>
          <a:prstGeom prst="rect">
            <a:avLst/>
          </a:prstGeom>
          <a:ln w="12700">
            <a:miter lim="400000"/>
          </a:ln>
        </p:spPr>
      </p:pic>
      <p:pic>
        <p:nvPicPr>
          <p:cNvPr id="702" name="Picture 2" descr="Picture 2"/>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03"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prstGeom prst="rect">
            <a:avLst/>
          </a:prstGeom>
        </p:spPr>
        <p:txBody>
          <a:bodyPr/>
          <a:lstStyle>
            <a:lvl1pPr algn="ctr">
              <a:defRPr sz="5400"/>
            </a:lvl1pPr>
          </a:lstStyle>
          <a:p>
            <a:r>
              <a:t>Questionnaire sur la dépression</a:t>
            </a:r>
          </a:p>
        </p:txBody>
      </p:sp>
      <p:sp>
        <p:nvSpPr>
          <p:cNvPr id="229" name="Content Placeholder 2"/>
          <p:cNvSpPr txBox="1">
            <a:spLocks noGrp="1"/>
          </p:cNvSpPr>
          <p:nvPr>
            <p:ph type="body" idx="1"/>
          </p:nvPr>
        </p:nvSpPr>
        <p:spPr>
          <a:prstGeom prst="rect">
            <a:avLst/>
          </a:prstGeom>
        </p:spPr>
        <p:txBody>
          <a:bodyPr/>
          <a:lstStyle/>
          <a:p>
            <a:pPr marL="853597" indent="-853597" defTabSz="868680">
              <a:lnSpc>
                <a:spcPct val="81000"/>
              </a:lnSpc>
              <a:spcBef>
                <a:spcPts val="900"/>
              </a:spcBef>
              <a:buSzTx/>
              <a:buNone/>
              <a:tabLst>
                <a:tab pos="838200" algn="l"/>
              </a:tabLst>
              <a:defRPr sz="2300"/>
            </a:pPr>
            <a:r>
              <a:t>⬜    Avoir des problèmes à cause de sa colère</a:t>
            </a:r>
          </a:p>
          <a:p>
            <a:pPr marL="853597" indent="-853597" defTabSz="868680">
              <a:lnSpc>
                <a:spcPct val="81000"/>
              </a:lnSpc>
              <a:spcBef>
                <a:spcPts val="900"/>
              </a:spcBef>
              <a:buSzTx/>
              <a:buNone/>
              <a:tabLst>
                <a:tab pos="838200" algn="l"/>
              </a:tabLst>
              <a:defRPr sz="2300"/>
            </a:pPr>
            <a:r>
              <a:t>⬜    Ne pas avoir assez de stratégies pour se sentir heureux à nouveau.</a:t>
            </a:r>
          </a:p>
          <a:p>
            <a:pPr marL="853597" indent="-853597" defTabSz="868680">
              <a:lnSpc>
                <a:spcPct val="81000"/>
              </a:lnSpc>
              <a:spcBef>
                <a:spcPts val="900"/>
              </a:spcBef>
              <a:buSzTx/>
              <a:buNone/>
              <a:tabLst>
                <a:tab pos="838200" algn="l"/>
              </a:tabLst>
              <a:defRPr sz="2300"/>
            </a:pPr>
            <a:r>
              <a:t>⬜    Ne pas être compris par ses parents/partenaires ou d'autres membres de sa famille proche</a:t>
            </a:r>
          </a:p>
          <a:p>
            <a:pPr marL="853597" indent="-853597" defTabSz="868680">
              <a:lnSpc>
                <a:spcPct val="81000"/>
              </a:lnSpc>
              <a:spcBef>
                <a:spcPts val="900"/>
              </a:spcBef>
              <a:buSzTx/>
              <a:buNone/>
              <a:tabLst>
                <a:tab pos="838200" algn="l"/>
              </a:tabLst>
              <a:defRPr sz="2300"/>
            </a:pPr>
            <a:r>
              <a:t>⬜    Se sentir invisible à l'école/au travail</a:t>
            </a:r>
          </a:p>
          <a:p>
            <a:pPr marL="853597" indent="-853597" defTabSz="868680">
              <a:lnSpc>
                <a:spcPct val="81000"/>
              </a:lnSpc>
              <a:spcBef>
                <a:spcPts val="900"/>
              </a:spcBef>
              <a:buSzTx/>
              <a:buNone/>
              <a:tabLst>
                <a:tab pos="838200" algn="l"/>
              </a:tabLst>
              <a:defRPr sz="2300">
                <a:latin typeface="Wingdings 2"/>
                <a:ea typeface="Wingdings 2"/>
                <a:cs typeface="Wingdings 2"/>
                <a:sym typeface="Wingdings 2"/>
              </a:defRPr>
            </a:pPr>
            <a:r>
              <a:t>⬜ </a:t>
            </a:r>
            <a:r>
              <a:rPr>
                <a:latin typeface="+mn-lt"/>
                <a:ea typeface="+mn-ea"/>
                <a:cs typeface="+mn-cs"/>
                <a:sym typeface="Calibri"/>
              </a:rPr>
              <a:t>Analyse excessive de sa performance dans les situations sociales.</a:t>
            </a:r>
          </a:p>
          <a:p>
            <a:pPr marL="853597" indent="-853597" defTabSz="868680">
              <a:lnSpc>
                <a:spcPct val="81000"/>
              </a:lnSpc>
              <a:spcBef>
                <a:spcPts val="900"/>
              </a:spcBef>
              <a:buSzTx/>
              <a:buNone/>
              <a:tabLst>
                <a:tab pos="838200" algn="l"/>
              </a:tabLst>
              <a:defRPr sz="2300">
                <a:latin typeface="Wingdings 2"/>
                <a:ea typeface="Wingdings 2"/>
                <a:cs typeface="Wingdings 2"/>
                <a:sym typeface="Wingdings 2"/>
              </a:defRPr>
            </a:pPr>
            <a:r>
              <a:t>⬜ </a:t>
            </a:r>
            <a:r>
              <a:rPr>
                <a:latin typeface="+mn-lt"/>
                <a:ea typeface="+mn-ea"/>
                <a:cs typeface="+mn-cs"/>
                <a:sym typeface="Calibri"/>
              </a:rPr>
              <a:t>Être conscient et troublé par l'injustice sociale</a:t>
            </a:r>
          </a:p>
          <a:p>
            <a:pPr marL="853597" indent="-853597" defTabSz="868680">
              <a:lnSpc>
                <a:spcPct val="81000"/>
              </a:lnSpc>
              <a:spcBef>
                <a:spcPts val="900"/>
              </a:spcBef>
              <a:buSzTx/>
              <a:buNone/>
              <a:tabLst>
                <a:tab pos="838200" algn="l"/>
              </a:tabLst>
              <a:defRPr sz="2300">
                <a:latin typeface="Wingdings 2"/>
                <a:ea typeface="Wingdings 2"/>
                <a:cs typeface="Wingdings 2"/>
                <a:sym typeface="Wingdings 2"/>
              </a:defRPr>
            </a:pPr>
            <a:r>
              <a:t>⬜ </a:t>
            </a:r>
            <a:r>
              <a:rPr>
                <a:latin typeface="+mn-lt"/>
                <a:ea typeface="+mn-ea"/>
                <a:cs typeface="+mn-cs"/>
                <a:sym typeface="Calibri"/>
              </a:rPr>
              <a:t>Être au chômage ou sous-employé</a:t>
            </a:r>
          </a:p>
          <a:p>
            <a:pPr marL="853597" indent="-853597" defTabSz="868680">
              <a:lnSpc>
                <a:spcPct val="81000"/>
              </a:lnSpc>
              <a:spcBef>
                <a:spcPts val="900"/>
              </a:spcBef>
              <a:buSzTx/>
              <a:buNone/>
              <a:tabLst>
                <a:tab pos="838200" algn="l"/>
              </a:tabLst>
              <a:defRPr sz="2300">
                <a:latin typeface="Wingdings 2"/>
                <a:ea typeface="Wingdings 2"/>
                <a:cs typeface="Wingdings 2"/>
                <a:sym typeface="Wingdings 2"/>
              </a:defRPr>
            </a:pPr>
            <a:r>
              <a:rPr>
                <a:latin typeface="+mn-lt"/>
                <a:ea typeface="+mn-ea"/>
                <a:cs typeface="+mn-cs"/>
                <a:sym typeface="Calibri"/>
              </a:rPr>
              <a:t>⬜     Subir ou avoir subi des abus</a:t>
            </a:r>
          </a:p>
          <a:p>
            <a:pPr marL="853597" indent="-853597" defTabSz="868680">
              <a:lnSpc>
                <a:spcPct val="81000"/>
              </a:lnSpc>
              <a:spcBef>
                <a:spcPts val="900"/>
              </a:spcBef>
              <a:buSzTx/>
              <a:buNone/>
              <a:tabLst>
                <a:tab pos="838200" algn="l"/>
              </a:tabLst>
              <a:defRPr sz="2300">
                <a:latin typeface="Wingdings 2"/>
                <a:ea typeface="Wingdings 2"/>
                <a:cs typeface="Wingdings 2"/>
                <a:sym typeface="Wingdings 2"/>
              </a:defRPr>
            </a:pPr>
            <a:r>
              <a:t>⬜ </a:t>
            </a:r>
            <a:r>
              <a:rPr>
                <a:latin typeface="+mn-lt"/>
                <a:ea typeface="+mn-ea"/>
                <a:cs typeface="+mn-cs"/>
                <a:sym typeface="Calibri"/>
              </a:rPr>
              <a:t>Détresse par rapport à son identité de genre</a:t>
            </a:r>
          </a:p>
        </p:txBody>
      </p:sp>
      <p:pic>
        <p:nvPicPr>
          <p:cNvPr id="230" name="Picture 7" descr="Picture 7"/>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231" name="TextBox 8"/>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Title 1"/>
          <p:cNvSpPr txBox="1">
            <a:spLocks noGrp="1"/>
          </p:cNvSpPr>
          <p:nvPr>
            <p:ph type="title"/>
          </p:nvPr>
        </p:nvSpPr>
        <p:spPr>
          <a:prstGeom prst="rect">
            <a:avLst/>
          </a:prstGeom>
        </p:spPr>
        <p:txBody>
          <a:bodyPr/>
          <a:lstStyle>
            <a:lvl1pPr algn="ctr">
              <a:defRPr sz="5400"/>
            </a:lvl1pPr>
          </a:lstStyle>
          <a:p>
            <a:r>
              <a:t>Identité de soi</a:t>
            </a:r>
          </a:p>
        </p:txBody>
      </p:sp>
      <p:sp>
        <p:nvSpPr>
          <p:cNvPr id="706" name="Content Placeholder 2"/>
          <p:cNvSpPr txBox="1">
            <a:spLocks noGrp="1"/>
          </p:cNvSpPr>
          <p:nvPr>
            <p:ph type="body" idx="1"/>
          </p:nvPr>
        </p:nvSpPr>
        <p:spPr>
          <a:prstGeom prst="rect">
            <a:avLst/>
          </a:prstGeom>
        </p:spPr>
        <p:txBody>
          <a:bodyPr/>
          <a:lstStyle/>
          <a:p>
            <a:pPr>
              <a:defRPr sz="3600"/>
            </a:pPr>
            <a:r>
              <a:t>L'estime de soi est basée sur le </a:t>
            </a:r>
            <a:r>
              <a:rPr b="1"/>
              <a:t>rejet </a:t>
            </a:r>
            <a:r>
              <a:t>et la </a:t>
            </a:r>
            <a:r>
              <a:rPr b="1"/>
              <a:t>critique des pairs </a:t>
            </a:r>
            <a:r>
              <a:t>plutôt que sur l'inclusion et les compliments.</a:t>
            </a:r>
          </a:p>
          <a:p>
            <a:pPr>
              <a:defRPr sz="3600" i="1"/>
            </a:pPr>
            <a:r>
              <a:t>J'avais peur d'être moi-même parce que je pensais que je n'étais pas assez bien.</a:t>
            </a:r>
          </a:p>
          <a:p>
            <a:pPr>
              <a:defRPr sz="3600" i="1"/>
            </a:pPr>
            <a:r>
              <a:t>Je me suis fait taquiner sans ménagement parce que les autres élèves ne comprenaient pas ma façon de penser. </a:t>
            </a:r>
          </a:p>
        </p:txBody>
      </p:sp>
      <p:pic>
        <p:nvPicPr>
          <p:cNvPr id="707"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08"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itle 1"/>
          <p:cNvSpPr txBox="1">
            <a:spLocks noGrp="1"/>
          </p:cNvSpPr>
          <p:nvPr>
            <p:ph type="title"/>
          </p:nvPr>
        </p:nvSpPr>
        <p:spPr>
          <a:prstGeom prst="rect">
            <a:avLst/>
          </a:prstGeom>
        </p:spPr>
        <p:txBody>
          <a:bodyPr/>
          <a:lstStyle>
            <a:lvl1pPr algn="ctr">
              <a:defRPr sz="5400"/>
            </a:lvl1pPr>
          </a:lstStyle>
          <a:p>
            <a:r>
              <a:t>Identité de soi</a:t>
            </a:r>
          </a:p>
        </p:txBody>
      </p:sp>
      <p:sp>
        <p:nvSpPr>
          <p:cNvPr id="711" name="Content Placeholder 2"/>
          <p:cNvSpPr txBox="1">
            <a:spLocks noGrp="1"/>
          </p:cNvSpPr>
          <p:nvPr>
            <p:ph type="body" idx="1"/>
          </p:nvPr>
        </p:nvSpPr>
        <p:spPr>
          <a:prstGeom prst="rect">
            <a:avLst/>
          </a:prstGeom>
        </p:spPr>
        <p:txBody>
          <a:bodyPr/>
          <a:lstStyle/>
          <a:p>
            <a:pPr>
              <a:defRPr sz="3600" i="1"/>
            </a:pPr>
            <a:r>
              <a:t>Je ne comprends jamais pourquoi je ne suis pas à ma place.</a:t>
            </a:r>
          </a:p>
          <a:p>
            <a:pPr>
              <a:defRPr sz="3600" i="1"/>
            </a:pPr>
            <a:r>
              <a:t>Je ne sais pas qui je suis</a:t>
            </a:r>
          </a:p>
          <a:p>
            <a:pPr>
              <a:defRPr sz="3600" i="1"/>
            </a:pPr>
            <a:r>
              <a:t>Je ne peux pas communiquer mon moi intérieur avec ceux que je voudrais. Je suis incapable de communiquer à un niveau vraiment profond. </a:t>
            </a:r>
          </a:p>
        </p:txBody>
      </p:sp>
      <p:pic>
        <p:nvPicPr>
          <p:cNvPr id="712" name="Picture 3" descr="Picture 3"/>
          <p:cNvPicPr>
            <a:picLocks noChangeAspect="1"/>
          </p:cNvPicPr>
          <p:nvPr/>
        </p:nvPicPr>
        <p:blipFill>
          <a:blip r:embed="rId2"/>
          <a:stretch>
            <a:fillRect/>
          </a:stretch>
        </p:blipFill>
        <p:spPr>
          <a:xfrm>
            <a:off x="9489641" y="4471683"/>
            <a:ext cx="2448359" cy="1482571"/>
          </a:xfrm>
          <a:prstGeom prst="rect">
            <a:avLst/>
          </a:prstGeom>
          <a:ln w="12700">
            <a:miter lim="400000"/>
          </a:ln>
        </p:spPr>
      </p:pic>
      <p:pic>
        <p:nvPicPr>
          <p:cNvPr id="713"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14"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Rectangle 2"/>
          <p:cNvSpPr txBox="1">
            <a:spLocks noGrp="1"/>
          </p:cNvSpPr>
          <p:nvPr>
            <p:ph type="title"/>
          </p:nvPr>
        </p:nvSpPr>
        <p:spPr>
          <a:prstGeom prst="rect">
            <a:avLst/>
          </a:prstGeom>
        </p:spPr>
        <p:txBody>
          <a:bodyPr/>
          <a:lstStyle>
            <a:lvl1pPr algn="ctr">
              <a:defRPr sz="5400"/>
            </a:lvl1pPr>
          </a:lstStyle>
          <a:p>
            <a:r>
              <a:t>Citations</a:t>
            </a:r>
          </a:p>
        </p:txBody>
      </p:sp>
      <p:sp>
        <p:nvSpPr>
          <p:cNvPr id="717" name="Rectangle 3"/>
          <p:cNvSpPr txBox="1">
            <a:spLocks noGrp="1"/>
          </p:cNvSpPr>
          <p:nvPr>
            <p:ph type="body" idx="1"/>
          </p:nvPr>
        </p:nvSpPr>
        <p:spPr>
          <a:prstGeom prst="rect">
            <a:avLst/>
          </a:prstGeom>
        </p:spPr>
        <p:txBody>
          <a:bodyPr/>
          <a:lstStyle/>
          <a:p>
            <a:pPr>
              <a:buSzTx/>
              <a:buNone/>
            </a:pPr>
            <a:r>
              <a:t>Damon : </a:t>
            </a:r>
            <a:r>
              <a:rPr i="1"/>
              <a:t>"Je suis une personne aléatoire. Je fais de bonnes blagues - au mauvais moment."</a:t>
            </a:r>
          </a:p>
          <a:p>
            <a:pPr>
              <a:buSzTx/>
              <a:buNone/>
            </a:pPr>
            <a:r>
              <a:t>James : </a:t>
            </a:r>
            <a:r>
              <a:rPr i="1"/>
              <a:t>"Je ne suis pas sûr d'avoir une personnalité."</a:t>
            </a:r>
          </a:p>
          <a:p>
            <a:pPr>
              <a:buSzTx/>
              <a:buNone/>
            </a:pPr>
            <a:r>
              <a:t>Joel : </a:t>
            </a:r>
            <a:r>
              <a:rPr i="1"/>
              <a:t>"Vous devez le faire, sinon vous êtes un robot."</a:t>
            </a:r>
          </a:p>
          <a:p>
            <a:pPr>
              <a:buSzTx/>
              <a:buNone/>
            </a:pPr>
            <a:r>
              <a:t>James </a:t>
            </a:r>
            <a:r>
              <a:rPr i="1"/>
              <a:t>: "J'aime les trains à vapeur, j'aime les sifflets, j'aime la forme, j'aime la fumée. Ils ont un chemin tout tracé dans la vie, comme moi, tu vas de A à B, tu ne vas pas de A à C, D, E et F, puis à B. Ils sont comme moi."</a:t>
            </a:r>
          </a:p>
        </p:txBody>
      </p:sp>
      <p:pic>
        <p:nvPicPr>
          <p:cNvPr id="718"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19"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Rectangle 2"/>
          <p:cNvSpPr txBox="1">
            <a:spLocks noGrp="1"/>
          </p:cNvSpPr>
          <p:nvPr>
            <p:ph type="title"/>
          </p:nvPr>
        </p:nvSpPr>
        <p:spPr>
          <a:xfrm>
            <a:off x="642692" y="152400"/>
            <a:ext cx="10883974" cy="990600"/>
          </a:xfrm>
          <a:prstGeom prst="rect">
            <a:avLst/>
          </a:prstGeom>
        </p:spPr>
        <p:txBody>
          <a:bodyPr/>
          <a:lstStyle>
            <a:lvl1pPr algn="ctr">
              <a:defRPr sz="5400"/>
            </a:lvl1pPr>
          </a:lstStyle>
          <a:p>
            <a:r>
              <a:t>Le caractère en tant qu'animal</a:t>
            </a:r>
          </a:p>
        </p:txBody>
      </p:sp>
      <p:sp>
        <p:nvSpPr>
          <p:cNvPr id="722" name="Rectangle 3"/>
          <p:cNvSpPr txBox="1">
            <a:spLocks noGrp="1"/>
          </p:cNvSpPr>
          <p:nvPr>
            <p:ph type="body" sz="quarter" idx="1"/>
          </p:nvPr>
        </p:nvSpPr>
        <p:spPr>
          <a:xfrm>
            <a:off x="6156723" y="2057400"/>
            <a:ext cx="3025380" cy="3394474"/>
          </a:xfrm>
          <a:prstGeom prst="rect">
            <a:avLst/>
          </a:prstGeom>
        </p:spPr>
        <p:txBody>
          <a:bodyPr/>
          <a:lstStyle/>
          <a:p>
            <a:endParaRPr/>
          </a:p>
        </p:txBody>
      </p:sp>
      <p:pic>
        <p:nvPicPr>
          <p:cNvPr id="723" name="Picture 4" descr="Picture 4"/>
          <p:cNvPicPr>
            <a:picLocks noChangeAspect="1"/>
          </p:cNvPicPr>
          <p:nvPr/>
        </p:nvPicPr>
        <p:blipFill>
          <a:blip r:embed="rId2"/>
          <a:stretch>
            <a:fillRect/>
          </a:stretch>
        </p:blipFill>
        <p:spPr>
          <a:xfrm>
            <a:off x="2823203" y="1456943"/>
            <a:ext cx="6822411" cy="4498293"/>
          </a:xfrm>
          <a:prstGeom prst="rect">
            <a:avLst/>
          </a:prstGeom>
          <a:ln w="12700">
            <a:miter lim="400000"/>
          </a:ln>
        </p:spPr>
      </p:pic>
      <p:pic>
        <p:nvPicPr>
          <p:cNvPr id="724" name="Picture 1" descr="Picture 1"/>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25"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Rectangle 2"/>
          <p:cNvSpPr txBox="1">
            <a:spLocks noGrp="1"/>
          </p:cNvSpPr>
          <p:nvPr>
            <p:ph type="title"/>
          </p:nvPr>
        </p:nvSpPr>
        <p:spPr>
          <a:prstGeom prst="rect">
            <a:avLst/>
          </a:prstGeom>
        </p:spPr>
        <p:txBody>
          <a:bodyPr/>
          <a:lstStyle>
            <a:lvl1pPr algn="ctr">
              <a:defRPr sz="5400"/>
            </a:lvl1pPr>
          </a:lstStyle>
          <a:p>
            <a:r>
              <a:t>Le caractère en tant qu'animal</a:t>
            </a:r>
          </a:p>
        </p:txBody>
      </p:sp>
      <p:sp>
        <p:nvSpPr>
          <p:cNvPr id="728" name="Rectangle 3"/>
          <p:cNvSpPr txBox="1">
            <a:spLocks noGrp="1"/>
          </p:cNvSpPr>
          <p:nvPr>
            <p:ph type="body" idx="1"/>
          </p:nvPr>
        </p:nvSpPr>
        <p:spPr>
          <a:xfrm>
            <a:off x="609600" y="1600199"/>
            <a:ext cx="11047694" cy="4654299"/>
          </a:xfrm>
          <a:prstGeom prst="rect">
            <a:avLst/>
          </a:prstGeom>
        </p:spPr>
        <p:txBody>
          <a:bodyPr/>
          <a:lstStyle/>
          <a:p>
            <a:r>
              <a:t>Damon: </a:t>
            </a:r>
            <a:r>
              <a:rPr b="1"/>
              <a:t>Loup</a:t>
            </a:r>
            <a:r>
              <a:t>: un fort sens de la famille, mais un fort désir d'individualisme, un pionnier.</a:t>
            </a:r>
          </a:p>
          <a:p>
            <a:r>
              <a:t>James: </a:t>
            </a:r>
            <a:r>
              <a:rPr b="1"/>
              <a:t>Putois</a:t>
            </a:r>
            <a:r>
              <a:t>: puissant et puant; les autres putois lui tournent autour, les humains restent à l'écart; cherche à s’entourer de sa propre espèce.</a:t>
            </a:r>
          </a:p>
          <a:p>
            <a:r>
              <a:t>Keenan: </a:t>
            </a:r>
            <a:r>
              <a:rPr b="1"/>
              <a:t>Hibou</a:t>
            </a:r>
            <a:r>
              <a:t>: je peux effrayer ma mère et lui faire perdre des années de sa vie, je peux être calme et sage, je peux voir la vérité.</a:t>
            </a:r>
          </a:p>
          <a:p>
            <a:r>
              <a:t>Josiah: </a:t>
            </a:r>
            <a:r>
              <a:rPr b="1"/>
              <a:t>Périophtalme</a:t>
            </a:r>
            <a:r>
              <a:t>: Vivre dans deux mondes différents et être un survivant</a:t>
            </a:r>
          </a:p>
          <a:p>
            <a:r>
              <a:t>Andrew: </a:t>
            </a:r>
            <a:r>
              <a:rPr b="1"/>
              <a:t>Caméléon</a:t>
            </a:r>
            <a:r>
              <a:t>: Sait se fondre dans la masse</a:t>
            </a:r>
          </a:p>
        </p:txBody>
      </p:sp>
      <p:pic>
        <p:nvPicPr>
          <p:cNvPr id="729"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30"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Rectangle 2"/>
          <p:cNvSpPr txBox="1">
            <a:spLocks noGrp="1"/>
          </p:cNvSpPr>
          <p:nvPr>
            <p:ph type="title"/>
          </p:nvPr>
        </p:nvSpPr>
        <p:spPr>
          <a:xfrm>
            <a:off x="747193" y="1029891"/>
            <a:ext cx="10951904" cy="498600"/>
          </a:xfrm>
          <a:prstGeom prst="rect">
            <a:avLst/>
          </a:prstGeom>
        </p:spPr>
        <p:txBody>
          <a:bodyPr/>
          <a:lstStyle>
            <a:lvl1pPr algn="ctr" defTabSz="336028">
              <a:defRPr sz="2600"/>
            </a:lvl1pPr>
          </a:lstStyle>
          <a:p>
            <a:r>
              <a:t>Le caractère en tant qu'animal</a:t>
            </a:r>
          </a:p>
        </p:txBody>
      </p:sp>
      <p:sp>
        <p:nvSpPr>
          <p:cNvPr id="733" name="Rectangle 3"/>
          <p:cNvSpPr txBox="1">
            <a:spLocks noGrp="1"/>
          </p:cNvSpPr>
          <p:nvPr>
            <p:ph type="body" idx="1"/>
          </p:nvPr>
        </p:nvSpPr>
        <p:spPr>
          <a:xfrm>
            <a:off x="1081605" y="1910993"/>
            <a:ext cx="10580914" cy="4515492"/>
          </a:xfrm>
          <a:prstGeom prst="rect">
            <a:avLst/>
          </a:prstGeom>
        </p:spPr>
        <p:txBody>
          <a:bodyPr/>
          <a:lstStyle/>
          <a:p>
            <a:pPr>
              <a:defRPr sz="3600"/>
            </a:pPr>
            <a:r>
              <a:t>Charlotte: </a:t>
            </a:r>
            <a:r>
              <a:rPr b="1"/>
              <a:t>Chat</a:t>
            </a:r>
            <a:r>
              <a:t>: individuel, beau, solitaire, aime ronronner, câlin, parfois trop affectueux.</a:t>
            </a:r>
          </a:p>
          <a:p>
            <a:pPr>
              <a:defRPr sz="3600"/>
            </a:pPr>
            <a:r>
              <a:t>Karly: </a:t>
            </a:r>
            <a:r>
              <a:rPr b="1"/>
              <a:t>Singe</a:t>
            </a:r>
            <a:r>
              <a:t>: joueur, drôle, coquin, aime les bananes.</a:t>
            </a:r>
          </a:p>
          <a:p>
            <a:pPr>
              <a:defRPr sz="3600"/>
            </a:pPr>
            <a:r>
              <a:t>Shelby: </a:t>
            </a:r>
            <a:r>
              <a:rPr b="1"/>
              <a:t>Léopard</a:t>
            </a:r>
            <a:r>
              <a:t>: fort, indépendant, comme mes semblables, avec des taches de rousseur.</a:t>
            </a:r>
          </a:p>
        </p:txBody>
      </p:sp>
      <p:pic>
        <p:nvPicPr>
          <p:cNvPr id="734" name="Picture 1" descr="Picture 1"/>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35" name="TextBox 2"/>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Rectangle 1"/>
          <p:cNvSpPr txBox="1"/>
          <p:nvPr/>
        </p:nvSpPr>
        <p:spPr>
          <a:xfrm>
            <a:off x="552558" y="1160861"/>
            <a:ext cx="11466577"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5400"/>
            </a:lvl1pPr>
          </a:lstStyle>
          <a:p>
            <a:r>
              <a:t>Collage pour représenter son caractère</a:t>
            </a:r>
          </a:p>
        </p:txBody>
      </p:sp>
      <p:pic>
        <p:nvPicPr>
          <p:cNvPr id="738" name="Picture 2" descr="Picture 2"/>
          <p:cNvPicPr>
            <a:picLocks noChangeAspect="1"/>
          </p:cNvPicPr>
          <p:nvPr/>
        </p:nvPicPr>
        <p:blipFill>
          <a:blip r:embed="rId2"/>
          <a:stretch>
            <a:fillRect/>
          </a:stretch>
        </p:blipFill>
        <p:spPr>
          <a:xfrm>
            <a:off x="924851" y="2407510"/>
            <a:ext cx="4672456" cy="3489925"/>
          </a:xfrm>
          <a:prstGeom prst="rect">
            <a:avLst/>
          </a:prstGeom>
          <a:ln w="12700">
            <a:miter lim="400000"/>
          </a:ln>
        </p:spPr>
      </p:pic>
      <p:pic>
        <p:nvPicPr>
          <p:cNvPr id="739" name="Picture 2" descr="Picture 2"/>
          <p:cNvPicPr>
            <a:picLocks noChangeAspect="1"/>
          </p:cNvPicPr>
          <p:nvPr/>
        </p:nvPicPr>
        <p:blipFill>
          <a:blip r:embed="rId3"/>
          <a:stretch>
            <a:fillRect/>
          </a:stretch>
        </p:blipFill>
        <p:spPr>
          <a:xfrm>
            <a:off x="6531991" y="2334359"/>
            <a:ext cx="4476815" cy="3451589"/>
          </a:xfrm>
          <a:prstGeom prst="rect">
            <a:avLst/>
          </a:prstGeom>
          <a:ln w="12700">
            <a:miter lim="400000"/>
          </a:ln>
        </p:spPr>
      </p:pic>
      <p:pic>
        <p:nvPicPr>
          <p:cNvPr id="740" name="Picture 1" descr="Picture 1"/>
          <p:cNvPicPr>
            <a:picLocks noChangeAspect="1"/>
          </p:cNvPicPr>
          <p:nvPr/>
        </p:nvPicPr>
        <p:blipFill>
          <a:blip r:embed="rId4"/>
          <a:stretch>
            <a:fillRect/>
          </a:stretch>
        </p:blipFill>
        <p:spPr>
          <a:xfrm>
            <a:off x="204346" y="6040932"/>
            <a:ext cx="1102481" cy="595655"/>
          </a:xfrm>
          <a:prstGeom prst="rect">
            <a:avLst/>
          </a:prstGeom>
          <a:ln w="12700">
            <a:miter lim="400000"/>
          </a:ln>
        </p:spPr>
      </p:pic>
      <p:sp>
        <p:nvSpPr>
          <p:cNvPr id="741" name="TextBox 3"/>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itle 1"/>
          <p:cNvSpPr txBox="1">
            <a:spLocks noGrp="1"/>
          </p:cNvSpPr>
          <p:nvPr>
            <p:ph type="title"/>
          </p:nvPr>
        </p:nvSpPr>
        <p:spPr>
          <a:prstGeom prst="rect">
            <a:avLst/>
          </a:prstGeom>
        </p:spPr>
        <p:txBody>
          <a:bodyPr/>
          <a:lstStyle>
            <a:lvl1pPr algn="ctr">
              <a:defRPr sz="5400"/>
            </a:lvl1pPr>
          </a:lstStyle>
          <a:p>
            <a:r>
              <a:t>Dysphorie de genre</a:t>
            </a:r>
          </a:p>
        </p:txBody>
      </p:sp>
      <p:sp>
        <p:nvSpPr>
          <p:cNvPr id="744" name="Content Placeholder 2"/>
          <p:cNvSpPr txBox="1">
            <a:spLocks noGrp="1"/>
          </p:cNvSpPr>
          <p:nvPr>
            <p:ph type="body" idx="1"/>
          </p:nvPr>
        </p:nvSpPr>
        <p:spPr>
          <a:prstGeom prst="rect">
            <a:avLst/>
          </a:prstGeom>
        </p:spPr>
        <p:txBody>
          <a:bodyPr/>
          <a:lstStyle/>
          <a:p>
            <a:pPr marL="208026" indent="-208026" defTabSz="832104">
              <a:spcBef>
                <a:spcPts val="900"/>
              </a:spcBef>
              <a:defRPr sz="2548"/>
            </a:pPr>
            <a:r>
              <a:t>30 à 50% des personnes orientées vers les cliniques de dysphorie de genre sont autistes.</a:t>
            </a:r>
          </a:p>
          <a:p>
            <a:pPr marL="208026" indent="-208026" defTabSz="832104">
              <a:spcBef>
                <a:spcPts val="900"/>
              </a:spcBef>
              <a:defRPr sz="2548"/>
            </a:pPr>
            <a:r>
              <a:t>Des recherches supplémentaires sont nécessaires</a:t>
            </a:r>
          </a:p>
          <a:p>
            <a:pPr marL="208026" indent="-208026" defTabSz="832104">
              <a:spcBef>
                <a:spcPts val="900"/>
              </a:spcBef>
              <a:defRPr sz="2548"/>
            </a:pPr>
            <a:r>
              <a:t>L'objectif est de permettre à la personne de se réaliser de manière authentique.</a:t>
            </a:r>
          </a:p>
          <a:p>
            <a:pPr marL="208026" indent="-208026" defTabSz="832104">
              <a:spcBef>
                <a:spcPts val="900"/>
              </a:spcBef>
              <a:defRPr sz="2548"/>
            </a:pPr>
            <a:r>
              <a:t>La définition de soi comprend le genre ET les valeurs, les intérêts, les qualités, les capacités, la sexualité, la spiritualité, les rôles dans la communauté.</a:t>
            </a:r>
          </a:p>
          <a:p>
            <a:pPr marL="208026" indent="-208026" defTabSz="832104">
              <a:spcBef>
                <a:spcPts val="900"/>
              </a:spcBef>
              <a:defRPr sz="2548"/>
            </a:pPr>
            <a:r>
              <a:t>Nécessite une évaluation approfondie et une approche sur mesure</a:t>
            </a:r>
          </a:p>
          <a:p>
            <a:pPr marL="208026" indent="-208026" defTabSz="832104">
              <a:spcBef>
                <a:spcPts val="900"/>
              </a:spcBef>
              <a:defRPr sz="2548"/>
            </a:pPr>
            <a:r>
              <a:t>Les meilleurs résultats chez l'adolescent sont associés à un niveau élevé de soutien parental.</a:t>
            </a:r>
          </a:p>
        </p:txBody>
      </p:sp>
      <p:pic>
        <p:nvPicPr>
          <p:cNvPr id="745" name="Picture 3" descr="Picture 3"/>
          <p:cNvPicPr>
            <a:picLocks noChangeAspect="1"/>
          </p:cNvPicPr>
          <p:nvPr/>
        </p:nvPicPr>
        <p:blipFill>
          <a:blip r:embed="rId2"/>
          <a:stretch>
            <a:fillRect/>
          </a:stretch>
        </p:blipFill>
        <p:spPr>
          <a:xfrm>
            <a:off x="204346" y="6040932"/>
            <a:ext cx="1102481" cy="595655"/>
          </a:xfrm>
          <a:prstGeom prst="rect">
            <a:avLst/>
          </a:prstGeom>
          <a:ln w="12700">
            <a:miter lim="400000"/>
          </a:ln>
        </p:spPr>
      </p:pic>
      <p:sp>
        <p:nvSpPr>
          <p:cNvPr id="746" name="TextBox 4"/>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Title 1"/>
          <p:cNvSpPr txBox="1">
            <a:spLocks noGrp="1"/>
          </p:cNvSpPr>
          <p:nvPr>
            <p:ph type="title"/>
          </p:nvPr>
        </p:nvSpPr>
        <p:spPr>
          <a:prstGeom prst="rect">
            <a:avLst/>
          </a:prstGeom>
        </p:spPr>
        <p:txBody>
          <a:bodyPr/>
          <a:lstStyle/>
          <a:p>
            <a:pPr algn="ctr" defTabSz="877822">
              <a:defRPr sz="3700">
                <a:solidFill>
                  <a:srgbClr val="FF0000"/>
                </a:solidFill>
              </a:defRPr>
            </a:pPr>
            <a:br/>
            <a:r>
              <a:rPr sz="4600">
                <a:solidFill>
                  <a:srgbClr val="000000"/>
                </a:solidFill>
              </a:rPr>
              <a:t> Ouvrages sur la dysphorie de genre</a:t>
            </a:r>
          </a:p>
        </p:txBody>
      </p:sp>
      <p:pic>
        <p:nvPicPr>
          <p:cNvPr id="749" name="Content Placeholder 3" descr="Content Placeholder 3"/>
          <p:cNvPicPr>
            <a:picLocks noChangeAspect="1"/>
          </p:cNvPicPr>
          <p:nvPr/>
        </p:nvPicPr>
        <p:blipFill>
          <a:blip r:embed="rId2"/>
          <a:stretch>
            <a:fillRect/>
          </a:stretch>
        </p:blipFill>
        <p:spPr>
          <a:xfrm>
            <a:off x="707797" y="2165012"/>
            <a:ext cx="2569276" cy="3838284"/>
          </a:xfrm>
          <a:prstGeom prst="rect">
            <a:avLst/>
          </a:prstGeom>
          <a:ln w="12700">
            <a:miter lim="400000"/>
          </a:ln>
        </p:spPr>
      </p:pic>
      <p:pic>
        <p:nvPicPr>
          <p:cNvPr id="750" name="Picture 4" descr="Picture 4"/>
          <p:cNvPicPr>
            <a:picLocks noChangeAspect="1"/>
          </p:cNvPicPr>
          <p:nvPr/>
        </p:nvPicPr>
        <p:blipFill>
          <a:blip r:embed="rId3"/>
          <a:stretch>
            <a:fillRect/>
          </a:stretch>
        </p:blipFill>
        <p:spPr>
          <a:xfrm>
            <a:off x="4605020" y="2165012"/>
            <a:ext cx="2569276" cy="3869326"/>
          </a:xfrm>
          <a:prstGeom prst="rect">
            <a:avLst/>
          </a:prstGeom>
          <a:ln w="12700">
            <a:miter lim="400000"/>
          </a:ln>
        </p:spPr>
      </p:pic>
      <p:pic>
        <p:nvPicPr>
          <p:cNvPr id="751" name="Picture 2" descr="Picture 2"/>
          <p:cNvPicPr>
            <a:picLocks noChangeAspect="1"/>
          </p:cNvPicPr>
          <p:nvPr/>
        </p:nvPicPr>
        <p:blipFill>
          <a:blip r:embed="rId4"/>
          <a:stretch>
            <a:fillRect/>
          </a:stretch>
        </p:blipFill>
        <p:spPr>
          <a:xfrm>
            <a:off x="8502243" y="2272777"/>
            <a:ext cx="2530059" cy="3761561"/>
          </a:xfrm>
          <a:prstGeom prst="rect">
            <a:avLst/>
          </a:prstGeom>
          <a:ln w="12700">
            <a:miter lim="400000"/>
          </a:ln>
        </p:spPr>
      </p:pic>
      <p:pic>
        <p:nvPicPr>
          <p:cNvPr id="752" name="Picture 5" descr="Picture 5"/>
          <p:cNvPicPr>
            <a:picLocks noChangeAspect="1"/>
          </p:cNvPicPr>
          <p:nvPr/>
        </p:nvPicPr>
        <p:blipFill>
          <a:blip r:embed="rId5"/>
          <a:stretch>
            <a:fillRect/>
          </a:stretch>
        </p:blipFill>
        <p:spPr>
          <a:xfrm>
            <a:off x="204346" y="6040932"/>
            <a:ext cx="1102481" cy="595655"/>
          </a:xfrm>
          <a:prstGeom prst="rect">
            <a:avLst/>
          </a:prstGeom>
          <a:ln w="12700">
            <a:miter lim="400000"/>
          </a:ln>
        </p:spPr>
      </p:pic>
      <p:sp>
        <p:nvSpPr>
          <p:cNvPr id="753" name="TextBox 6"/>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itle 1"/>
          <p:cNvSpPr txBox="1">
            <a:spLocks noGrp="1"/>
          </p:cNvSpPr>
          <p:nvPr>
            <p:ph type="title"/>
          </p:nvPr>
        </p:nvSpPr>
        <p:spPr>
          <a:xfrm>
            <a:off x="838200" y="180975"/>
            <a:ext cx="10515600" cy="985838"/>
          </a:xfrm>
          <a:prstGeom prst="rect">
            <a:avLst/>
          </a:prstGeom>
        </p:spPr>
        <p:txBody>
          <a:bodyPr/>
          <a:lstStyle>
            <a:lvl1pPr algn="ctr">
              <a:defRPr sz="5400"/>
            </a:lvl1pPr>
          </a:lstStyle>
          <a:p>
            <a:r>
              <a:t>Jeux vidéo</a:t>
            </a:r>
          </a:p>
        </p:txBody>
      </p:sp>
      <p:sp>
        <p:nvSpPr>
          <p:cNvPr id="756" name="Content Placeholder 2"/>
          <p:cNvSpPr txBox="1">
            <a:spLocks noGrp="1"/>
          </p:cNvSpPr>
          <p:nvPr>
            <p:ph type="body" idx="1"/>
          </p:nvPr>
        </p:nvSpPr>
        <p:spPr>
          <a:xfrm>
            <a:off x="838200" y="1352550"/>
            <a:ext cx="10515600" cy="4824413"/>
          </a:xfrm>
          <a:prstGeom prst="rect">
            <a:avLst/>
          </a:prstGeom>
        </p:spPr>
        <p:txBody>
          <a:bodyPr/>
          <a:lstStyle/>
          <a:p>
            <a:r>
              <a:t>Un engagement intense, qui procure un sentiment de </a:t>
            </a:r>
            <a:r>
              <a:rPr b="1"/>
              <a:t>réussite et d'identité.</a:t>
            </a:r>
          </a:p>
          <a:p>
            <a:pPr>
              <a:defRPr b="1"/>
            </a:pPr>
            <a:r>
              <a:t>Un talent </a:t>
            </a:r>
            <a:r>
              <a:rPr b="0"/>
              <a:t>naturel et une pratique considérable </a:t>
            </a:r>
          </a:p>
          <a:p>
            <a:r>
              <a:t>Être </a:t>
            </a:r>
            <a:r>
              <a:rPr b="1"/>
              <a:t>populaire </a:t>
            </a:r>
            <a:r>
              <a:t>auprès des autres joueurs, qui recherchent et admirent ses capacités, ses connaissances et ses conseils.</a:t>
            </a:r>
          </a:p>
          <a:p>
            <a:pPr>
              <a:defRPr b="1"/>
            </a:pPr>
            <a:r>
              <a:t>Bloque les pensées - </a:t>
            </a:r>
            <a:r>
              <a:rPr b="0"/>
              <a:t>supprime et comprime les pensées et les sentiments.</a:t>
            </a:r>
          </a:p>
        </p:txBody>
      </p:sp>
      <p:pic>
        <p:nvPicPr>
          <p:cNvPr id="757" name="Picture 3" descr="Picture 3"/>
          <p:cNvPicPr>
            <a:picLocks noChangeAspect="1"/>
          </p:cNvPicPr>
          <p:nvPr/>
        </p:nvPicPr>
        <p:blipFill>
          <a:blip r:embed="rId2"/>
          <a:stretch>
            <a:fillRect/>
          </a:stretch>
        </p:blipFill>
        <p:spPr>
          <a:xfrm>
            <a:off x="4230604" y="4697412"/>
            <a:ext cx="3330574" cy="1665288"/>
          </a:xfrm>
          <a:prstGeom prst="rect">
            <a:avLst/>
          </a:prstGeom>
          <a:ln w="12700">
            <a:miter lim="400000"/>
          </a:ln>
        </p:spPr>
      </p:pic>
      <p:pic>
        <p:nvPicPr>
          <p:cNvPr id="758" name="Picture 4" descr="Picture 4"/>
          <p:cNvPicPr>
            <a:picLocks noChangeAspect="1"/>
          </p:cNvPicPr>
          <p:nvPr/>
        </p:nvPicPr>
        <p:blipFill>
          <a:blip r:embed="rId3"/>
          <a:stretch>
            <a:fillRect/>
          </a:stretch>
        </p:blipFill>
        <p:spPr>
          <a:xfrm>
            <a:off x="204346" y="6040932"/>
            <a:ext cx="1102481" cy="595655"/>
          </a:xfrm>
          <a:prstGeom prst="rect">
            <a:avLst/>
          </a:prstGeom>
          <a:ln w="12700">
            <a:miter lim="400000"/>
          </a:ln>
        </p:spPr>
      </p:pic>
      <p:sp>
        <p:nvSpPr>
          <p:cNvPr id="759" name="TextBox 5"/>
          <p:cNvSpPr txBox="1"/>
          <p:nvPr/>
        </p:nvSpPr>
        <p:spPr>
          <a:xfrm>
            <a:off x="6004781" y="6365572"/>
            <a:ext cx="6005584" cy="311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a:defRPr sz="1600" b="1">
                <a:solidFill>
                  <a:srgbClr val="116D6B"/>
                </a:solidFill>
                <a:latin typeface="Times New Roman"/>
                <a:ea typeface="Times New Roman"/>
                <a:cs typeface="Times New Roman"/>
                <a:sym typeface="Times New Roman"/>
              </a:defRPr>
            </a:pPr>
            <a:r>
              <a:t>© </a:t>
            </a:r>
            <a:r>
              <a:rPr sz="1400" b="0"/>
              <a:t>2023 Attwood &amp; Garnett Events</a:t>
            </a:r>
          </a:p>
        </p:txBody>
      </p:sp>
    </p:spTree>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8032</Words>
  <Application>Microsoft Office PowerPoint</Application>
  <PresentationFormat>Grand écran</PresentationFormat>
  <Paragraphs>1098</Paragraphs>
  <Slides>141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141</vt:i4>
      </vt:variant>
    </vt:vector>
  </HeadingPairs>
  <TitlesOfParts>
    <vt:vector size="147" baseType="lpstr">
      <vt:lpstr>Arial</vt:lpstr>
      <vt:lpstr>Calibri</vt:lpstr>
      <vt:lpstr>Palatino Linotype</vt:lpstr>
      <vt:lpstr>Times New Roman</vt:lpstr>
      <vt:lpstr>Wingdings 2</vt:lpstr>
      <vt:lpstr>1_Office Theme</vt:lpstr>
      <vt:lpstr>Présentation PowerPoint</vt:lpstr>
      <vt:lpstr>Présentation PowerPoint</vt:lpstr>
      <vt:lpstr>Présentation PowerPoint</vt:lpstr>
      <vt:lpstr>Explorer la dépression et vaincre le blues</vt:lpstr>
      <vt:lpstr>Dépression</vt:lpstr>
      <vt:lpstr>Raisons pour lesquelles une personne autiste peut parfois se sentir triste  Questionnaire sur la dépression </vt:lpstr>
      <vt:lpstr>Questionnaire sur la dépression</vt:lpstr>
      <vt:lpstr>Questionnaire sur la dépression</vt:lpstr>
      <vt:lpstr>Questionnaire sur la dépression</vt:lpstr>
      <vt:lpstr>Caractéristiques de la dépression associée à l'autisme</vt:lpstr>
      <vt:lpstr> "Attaque de dépression"</vt:lpstr>
      <vt:lpstr>Caractéristiques de la dépression associée à l'autisme</vt:lpstr>
      <vt:lpstr>Alexithymie</vt:lpstr>
      <vt:lpstr>Stratégies face à l'Alexithymie</vt:lpstr>
      <vt:lpstr>Invitation externe</vt:lpstr>
      <vt:lpstr>Camouflage de l'autisme</vt:lpstr>
      <vt:lpstr>Camouflage</vt:lpstr>
      <vt:lpstr>Camouflage</vt:lpstr>
      <vt:lpstr>Camouflage</vt:lpstr>
      <vt:lpstr>Caractéristiques de la dépression associée à l'autisme</vt:lpstr>
      <vt:lpstr>Composantes du traitement du programme d'Exploration de la Dépression</vt:lpstr>
      <vt:lpstr>Le programme d'Exploration de la Dépression</vt:lpstr>
      <vt:lpstr>Qualités et Aptitudes</vt:lpstr>
      <vt:lpstr>Qualités et Aptitudes</vt:lpstr>
      <vt:lpstr>Qualités et Aptitudes</vt:lpstr>
      <vt:lpstr>Présentation PowerPoint</vt:lpstr>
      <vt:lpstr>Qualités et Aptitudes</vt:lpstr>
      <vt:lpstr>Livre "This is Who I Am" :  Qualités de la personnalité et aptitudes</vt:lpstr>
      <vt:lpstr>Classeur à anneaux ou programme informatique</vt:lpstr>
      <vt:lpstr>Classeur à anneaux ou programme informatique</vt:lpstr>
      <vt:lpstr>Un journal des compliments</vt:lpstr>
      <vt:lpstr>Qu'est-ce que la Dépression ?</vt:lpstr>
      <vt:lpstr>Raisons personnelles de se sentir triste ou déprimé(e)</vt:lpstr>
      <vt:lpstr>Étape 2 : Raisons personnelles de se sentir triste ou déprimé(e)</vt:lpstr>
      <vt:lpstr>Qu'est-ce que la dépression ?</vt:lpstr>
      <vt:lpstr>Qu'est-ce que la dépression ?</vt:lpstr>
      <vt:lpstr>Mesurer la dépression</vt:lpstr>
      <vt:lpstr>Comptabilité énergétique</vt:lpstr>
      <vt:lpstr>Compte bancaire Énergie: Retraits et dépôts</vt:lpstr>
      <vt:lpstr>Comptabilité énergétique</vt:lpstr>
      <vt:lpstr>Présentation PowerPoint</vt:lpstr>
      <vt:lpstr>Fourchette d'épuisement et de recharge de l'énergie : Fille de 15 ans atteinte du syndrome d'Asperger</vt:lpstr>
      <vt:lpstr>Équilibrer les comptes</vt:lpstr>
      <vt:lpstr>La Découverte de l'Autisme </vt:lpstr>
      <vt:lpstr>Serment d'affirmation de soi Liane Holliday Willey</vt:lpstr>
      <vt:lpstr>Autisme associé à des personnes célèbres dans le domaine des sciences et de l'art</vt:lpstr>
      <vt:lpstr>Une boîte à outils pour réparer les émotions </vt:lpstr>
      <vt:lpstr>Outils de connaissance de soi </vt:lpstr>
      <vt:lpstr>Les effets de la méditation sur le cerveau</vt:lpstr>
      <vt:lpstr>Outils physiques </vt:lpstr>
      <vt:lpstr>Outils d'art et de plaisir</vt:lpstr>
      <vt:lpstr>Outils d'art et de plaisir</vt:lpstr>
      <vt:lpstr>La valeur de l'intérêt particulier</vt:lpstr>
      <vt:lpstr>La valeur de l'intérêt particulier</vt:lpstr>
      <vt:lpstr>Outils de réflexion</vt:lpstr>
      <vt:lpstr>Pensée adaptative </vt:lpstr>
      <vt:lpstr>Appréciation</vt:lpstr>
      <vt:lpstr>Création d'un journal des plaisirs</vt:lpstr>
      <vt:lpstr>Apprendre à utiliser les outils sociaux </vt:lpstr>
      <vt:lpstr>Apprendre à utiliser les outils sociaux</vt:lpstr>
      <vt:lpstr>Outils utiles</vt:lpstr>
      <vt:lpstr>Des outils peu utiles</vt:lpstr>
      <vt:lpstr>Des outils peu utiles</vt:lpstr>
      <vt:lpstr>Décider quels outils utiliser pour réparer les différents niveaux de tristesse </vt:lpstr>
      <vt:lpstr>Gérer le désespoir extrême </vt:lpstr>
      <vt:lpstr>Demander de l'aide </vt:lpstr>
      <vt:lpstr>Un plan de secours en cas "d'attaque dépressive"</vt:lpstr>
      <vt:lpstr>Un plan de secours en cas "d'attaque dépressive"</vt:lpstr>
      <vt:lpstr>TCC pour la dépression</vt:lpstr>
      <vt:lpstr>Questions liées à l'adolescence chez  les adolescents autistes</vt:lpstr>
      <vt:lpstr>Réaction psychologique au fait d'être différent  Adolescence</vt:lpstr>
      <vt:lpstr>Le corps des adolescents </vt:lpstr>
      <vt:lpstr>La transition vers l'école secondaire</vt:lpstr>
      <vt:lpstr>Le profil d'apprentissage des adolescents autistes </vt:lpstr>
      <vt:lpstr>Le profil d'apprentissage des adolescents autistes</vt:lpstr>
      <vt:lpstr>Le profil d'apprentissage des adolescents autistes</vt:lpstr>
      <vt:lpstr>Fonction exécutive</vt:lpstr>
      <vt:lpstr>Stratégies pour les devoirs</vt:lpstr>
      <vt:lpstr>Examens</vt:lpstr>
      <vt:lpstr>Sport</vt:lpstr>
      <vt:lpstr>Un professeur de lycée qui :</vt:lpstr>
      <vt:lpstr>Un professeur de lycée qui</vt:lpstr>
      <vt:lpstr>Émotions des adolescents</vt:lpstr>
      <vt:lpstr>Exteroception et interoception</vt:lpstr>
      <vt:lpstr>Empathie émotionnelle</vt:lpstr>
      <vt:lpstr>Le programme d'enseignement de l'interoception</vt:lpstr>
      <vt:lpstr>Gérer une Crise </vt:lpstr>
      <vt:lpstr>"Effondrement émotionnel"</vt:lpstr>
      <vt:lpstr>Gérer un "effondrement émotionnel" pour les parents</vt:lpstr>
      <vt:lpstr>Identité de soi</vt:lpstr>
      <vt:lpstr>Identité de soi</vt:lpstr>
      <vt:lpstr>Citations</vt:lpstr>
      <vt:lpstr>Le caractère en tant qu'animal</vt:lpstr>
      <vt:lpstr>Le caractère en tant qu'animal</vt:lpstr>
      <vt:lpstr>Le caractère en tant qu'animal</vt:lpstr>
      <vt:lpstr>Présentation PowerPoint</vt:lpstr>
      <vt:lpstr>Dysphorie de genre</vt:lpstr>
      <vt:lpstr>  Ouvrages sur la dysphorie de genre</vt:lpstr>
      <vt:lpstr>Jeux vidéo</vt:lpstr>
      <vt:lpstr>Jeux vidéo</vt:lpstr>
      <vt:lpstr>Jeux vidéo</vt:lpstr>
      <vt:lpstr>Stratégies pour le temps passé devant l'ordinateur</vt:lpstr>
      <vt:lpstr>Développer des amitiés et des relations amoureuses </vt:lpstr>
      <vt:lpstr>Solitude et manque de connexion</vt:lpstr>
      <vt:lpstr>Amitiés autistes</vt:lpstr>
      <vt:lpstr>Amitiés autistes</vt:lpstr>
      <vt:lpstr>Amitiés autistes</vt:lpstr>
      <vt:lpstr>Amitiés autistes</vt:lpstr>
      <vt:lpstr>Amitiés autistes</vt:lpstr>
      <vt:lpstr>Adolescentes autistes </vt:lpstr>
      <vt:lpstr>Adolescentes autistes </vt:lpstr>
      <vt:lpstr>Adolescentes autistes</vt:lpstr>
      <vt:lpstr>Encouragement à l'amitié</vt:lpstr>
      <vt:lpstr>Encouragement à l'amitié</vt:lpstr>
      <vt:lpstr>Cours de théâtre et thérapie par l'art dramatique</vt:lpstr>
      <vt:lpstr>Activités d'amitié pour les parents</vt:lpstr>
      <vt:lpstr>Activités d'amitié pour les parents</vt:lpstr>
      <vt:lpstr>Activités d'amitié pour les parents</vt:lpstr>
      <vt:lpstr>Pensée sociale</vt:lpstr>
      <vt:lpstr>Harcèlement</vt:lpstr>
      <vt:lpstr>Types de harcèlement</vt:lpstr>
      <vt:lpstr>Taux de harcèlement chez les adolescents autistes</vt:lpstr>
      <vt:lpstr>Les effets psychologiques du harcèlement</vt:lpstr>
      <vt:lpstr>Les effets psychologiques de l'intimidation</vt:lpstr>
      <vt:lpstr>Stratégies pour diminuer la fréquence et le type de harcèlement </vt:lpstr>
      <vt:lpstr>Une carte des lieux sûrs et vulnérables</vt:lpstr>
      <vt:lpstr>Inclure la majorité silencieuse</vt:lpstr>
      <vt:lpstr>Moniteurs pour l'autisme dans les écoles secondaires</vt:lpstr>
      <vt:lpstr>Où aller et quoi dire</vt:lpstr>
      <vt:lpstr>Présentation PowerPoint</vt:lpstr>
      <vt:lpstr>Explications et dénonciation</vt:lpstr>
      <vt:lpstr>Les relations amoureuses</vt:lpstr>
      <vt:lpstr>Le jeu des rencontres</vt:lpstr>
      <vt:lpstr>Qualités d'un(e) petit(e) ami(e) potentiel(le) :  Note de zéro à dix </vt:lpstr>
      <vt:lpstr>Le jeu des rencontres</vt:lpstr>
      <vt:lpstr> Le continuum relationnel</vt:lpstr>
      <vt:lpstr>Transition vers l'emploi</vt:lpstr>
      <vt:lpstr>Planifier tôt</vt:lpstr>
      <vt:lpstr>L'autisme au travail  Un programme de préparation et de maintien au travail</vt:lpstr>
      <vt:lpstr>Événements à Londres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Christine Courvoisier</dc:creator>
  <cp:lastModifiedBy>Christine Courvoisier</cp:lastModifiedBy>
  <cp:revision>2</cp:revision>
  <dcterms:modified xsi:type="dcterms:W3CDTF">2023-01-23T10:45:33Z</dcterms:modified>
</cp:coreProperties>
</file>